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0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0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8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5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9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2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F9AE-CC87-AC40-A5FD-0B616715CE7A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E77A-5745-CC4C-AAE4-60C64CA69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0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777" y="250670"/>
            <a:ext cx="4397244" cy="4764954"/>
            <a:chOff x="1558574" y="250670"/>
            <a:chExt cx="5628188" cy="5723474"/>
          </a:xfrm>
        </p:grpSpPr>
        <p:sp>
          <p:nvSpPr>
            <p:cNvPr id="5" name="Oval 4"/>
            <p:cNvSpPr/>
            <p:nvPr/>
          </p:nvSpPr>
          <p:spPr>
            <a:xfrm>
              <a:off x="2809610" y="1587595"/>
              <a:ext cx="2922056" cy="3043490"/>
            </a:xfrm>
            <a:prstGeom prst="ellipse">
              <a:avLst/>
            </a:prstGeom>
            <a:solidFill>
              <a:schemeClr val="bg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rved Up Arrow 6"/>
            <p:cNvSpPr/>
            <p:nvPr/>
          </p:nvSpPr>
          <p:spPr>
            <a:xfrm>
              <a:off x="3506063" y="1119673"/>
              <a:ext cx="781284" cy="434498"/>
            </a:xfrm>
            <a:prstGeom prst="curvedUpArrow">
              <a:avLst/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urved Up Arrow 8"/>
            <p:cNvSpPr/>
            <p:nvPr/>
          </p:nvSpPr>
          <p:spPr>
            <a:xfrm rot="10800000">
              <a:off x="3439227" y="467923"/>
              <a:ext cx="781284" cy="434498"/>
            </a:xfrm>
            <a:prstGeom prst="curvedUpArrow">
              <a:avLst/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urved Up Arrow 9"/>
            <p:cNvSpPr/>
            <p:nvPr/>
          </p:nvSpPr>
          <p:spPr>
            <a:xfrm flipH="1">
              <a:off x="4456456" y="1119673"/>
              <a:ext cx="770633" cy="434498"/>
            </a:xfrm>
            <a:prstGeom prst="curvedUpArrow">
              <a:avLst>
                <a:gd name="adj1" fmla="val 25000"/>
                <a:gd name="adj2" fmla="val 50000"/>
                <a:gd name="adj3" fmla="val 28846"/>
              </a:avLst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urved Up Arrow 10"/>
            <p:cNvSpPr/>
            <p:nvPr/>
          </p:nvSpPr>
          <p:spPr>
            <a:xfrm rot="10800000" flipH="1">
              <a:off x="4506583" y="467923"/>
              <a:ext cx="770633" cy="434498"/>
            </a:xfrm>
            <a:prstGeom prst="curvedUpArrow">
              <a:avLst/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70384" y="1125441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70384" y="250670"/>
              <a:ext cx="3859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58574" y="350942"/>
              <a:ext cx="5628188" cy="5623202"/>
              <a:chOff x="1558574" y="350942"/>
              <a:chExt cx="5628188" cy="562320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697452" y="350942"/>
                <a:ext cx="5280044" cy="5464675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1558574" y="2684036"/>
                <a:ext cx="5628188" cy="32901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82777" y="1085958"/>
            <a:ext cx="1328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Asthenosphere </a:t>
            </a:r>
          </a:p>
          <a:p>
            <a:pPr algn="ctr"/>
            <a:r>
              <a:rPr lang="en-US" sz="1400" b="1" dirty="0" smtClean="0"/>
              <a:t>(Mantle)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7596" y="2309115"/>
            <a:ext cx="435827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Describe Characteristics of Regions A and B</a:t>
            </a:r>
          </a:p>
          <a:p>
            <a:endParaRPr lang="en-US" sz="1100" dirty="0" smtClean="0"/>
          </a:p>
          <a:p>
            <a:r>
              <a:rPr lang="en-US" sz="1100" dirty="0" smtClean="0"/>
              <a:t>Which region is hotter? </a:t>
            </a:r>
            <a:r>
              <a:rPr lang="en-US" sz="1100" u="sng" dirty="0" smtClean="0"/>
              <a:t>			</a:t>
            </a:r>
          </a:p>
          <a:p>
            <a:r>
              <a:rPr lang="en-US" sz="1100" dirty="0" smtClean="0"/>
              <a:t>Which region is cooler? </a:t>
            </a:r>
            <a:r>
              <a:rPr lang="en-US" sz="1100" u="sng" dirty="0" smtClean="0"/>
              <a:t>			</a:t>
            </a:r>
            <a:endParaRPr lang="en-US" sz="1100" dirty="0" smtClean="0"/>
          </a:p>
          <a:p>
            <a:r>
              <a:rPr lang="en-US" sz="1100" dirty="0" smtClean="0"/>
              <a:t>Which region has more heat energy? </a:t>
            </a:r>
            <a:r>
              <a:rPr lang="en-US" sz="1100" u="sng" dirty="0" smtClean="0"/>
              <a:t>			</a:t>
            </a:r>
            <a:endParaRPr lang="en-US" sz="1100" dirty="0" smtClean="0"/>
          </a:p>
          <a:p>
            <a:r>
              <a:rPr lang="en-US" sz="1100" dirty="0" smtClean="0"/>
              <a:t>Which region has less heat energy? </a:t>
            </a:r>
            <a:r>
              <a:rPr lang="en-US" sz="1100" u="sng" dirty="0" smtClean="0"/>
              <a:t>			</a:t>
            </a:r>
            <a:endParaRPr lang="en-US" sz="1100" dirty="0" smtClean="0"/>
          </a:p>
          <a:p>
            <a:r>
              <a:rPr lang="en-US" sz="1100" dirty="0" smtClean="0"/>
              <a:t>The molten rock in this region is less dense and rises. </a:t>
            </a:r>
            <a:r>
              <a:rPr lang="en-US" sz="1100" u="sng" dirty="0" smtClean="0"/>
              <a:t>			</a:t>
            </a:r>
          </a:p>
          <a:p>
            <a:r>
              <a:rPr lang="en-US" sz="1100" dirty="0" smtClean="0"/>
              <a:t>The molten rock in this region is more dense and sinks. </a:t>
            </a:r>
            <a:r>
              <a:rPr lang="en-US" sz="1100" u="sng" dirty="0" smtClean="0"/>
              <a:t>			</a:t>
            </a:r>
            <a:r>
              <a:rPr lang="en-US" sz="1100" dirty="0" smtClean="0"/>
              <a:t>  		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698762" y="271092"/>
            <a:ext cx="4397244" cy="4764954"/>
            <a:chOff x="1558574" y="250670"/>
            <a:chExt cx="5628188" cy="5723474"/>
          </a:xfrm>
        </p:grpSpPr>
        <p:sp>
          <p:nvSpPr>
            <p:cNvPr id="17" name="Oval 16"/>
            <p:cNvSpPr/>
            <p:nvPr/>
          </p:nvSpPr>
          <p:spPr>
            <a:xfrm>
              <a:off x="2809610" y="1587595"/>
              <a:ext cx="2922056" cy="3043490"/>
            </a:xfrm>
            <a:prstGeom prst="ellipse">
              <a:avLst/>
            </a:prstGeom>
            <a:solidFill>
              <a:schemeClr val="bg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rved Up Arrow 17"/>
            <p:cNvSpPr/>
            <p:nvPr/>
          </p:nvSpPr>
          <p:spPr>
            <a:xfrm>
              <a:off x="3506063" y="1119673"/>
              <a:ext cx="781284" cy="434498"/>
            </a:xfrm>
            <a:prstGeom prst="curvedUpArrow">
              <a:avLst/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urved Up Arrow 18"/>
            <p:cNvSpPr/>
            <p:nvPr/>
          </p:nvSpPr>
          <p:spPr>
            <a:xfrm rot="10800000">
              <a:off x="3439227" y="467923"/>
              <a:ext cx="781284" cy="434498"/>
            </a:xfrm>
            <a:prstGeom prst="curvedUpArrow">
              <a:avLst/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urved Up Arrow 19"/>
            <p:cNvSpPr/>
            <p:nvPr/>
          </p:nvSpPr>
          <p:spPr>
            <a:xfrm flipH="1">
              <a:off x="4456456" y="1119673"/>
              <a:ext cx="770633" cy="434498"/>
            </a:xfrm>
            <a:prstGeom prst="curvedUpArrow">
              <a:avLst>
                <a:gd name="adj1" fmla="val 25000"/>
                <a:gd name="adj2" fmla="val 50000"/>
                <a:gd name="adj3" fmla="val 28846"/>
              </a:avLst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urved Up Arrow 20"/>
            <p:cNvSpPr/>
            <p:nvPr/>
          </p:nvSpPr>
          <p:spPr>
            <a:xfrm rot="10800000" flipH="1">
              <a:off x="4506583" y="467923"/>
              <a:ext cx="770633" cy="434498"/>
            </a:xfrm>
            <a:prstGeom prst="curvedUpArrow">
              <a:avLst/>
            </a:prstGeom>
            <a:solidFill>
              <a:schemeClr val="tx1">
                <a:alpha val="42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70384" y="1125441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70384" y="250670"/>
              <a:ext cx="3859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558574" y="350942"/>
              <a:ext cx="5628188" cy="5623202"/>
              <a:chOff x="1558574" y="350942"/>
              <a:chExt cx="5628188" cy="5623202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97452" y="350942"/>
                <a:ext cx="5280044" cy="5464675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558574" y="2684036"/>
                <a:ext cx="5628188" cy="32901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4798113" y="999364"/>
            <a:ext cx="1328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Asthenosphere </a:t>
            </a:r>
          </a:p>
          <a:p>
            <a:pPr algn="ctr"/>
            <a:r>
              <a:rPr lang="en-US" sz="1400" b="1" dirty="0" smtClean="0"/>
              <a:t>(Mantle)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737726" y="2329537"/>
            <a:ext cx="435827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Describe Characteristics of Regions A and B</a:t>
            </a:r>
          </a:p>
          <a:p>
            <a:endParaRPr lang="en-US" sz="1100" dirty="0" smtClean="0"/>
          </a:p>
          <a:p>
            <a:r>
              <a:rPr lang="en-US" sz="1100" dirty="0" smtClean="0"/>
              <a:t>Which region is hotter? </a:t>
            </a:r>
            <a:r>
              <a:rPr lang="en-US" sz="1100" u="sng" dirty="0" smtClean="0"/>
              <a:t>			</a:t>
            </a:r>
          </a:p>
          <a:p>
            <a:r>
              <a:rPr lang="en-US" sz="1100" dirty="0" smtClean="0"/>
              <a:t>Which region is cooler? </a:t>
            </a:r>
            <a:r>
              <a:rPr lang="en-US" sz="1100" u="sng" dirty="0" smtClean="0"/>
              <a:t>			</a:t>
            </a:r>
            <a:endParaRPr lang="en-US" sz="1100" dirty="0" smtClean="0"/>
          </a:p>
          <a:p>
            <a:r>
              <a:rPr lang="en-US" sz="1100" dirty="0" smtClean="0"/>
              <a:t>Which region has more heat energy? </a:t>
            </a:r>
            <a:r>
              <a:rPr lang="en-US" sz="1100" u="sng" dirty="0" smtClean="0"/>
              <a:t>			</a:t>
            </a:r>
            <a:endParaRPr lang="en-US" sz="1100" dirty="0" smtClean="0"/>
          </a:p>
          <a:p>
            <a:r>
              <a:rPr lang="en-US" sz="1100" dirty="0" smtClean="0"/>
              <a:t>Which region has less heat energy? </a:t>
            </a:r>
            <a:r>
              <a:rPr lang="en-US" sz="1100" u="sng" dirty="0" smtClean="0"/>
              <a:t>			</a:t>
            </a:r>
            <a:endParaRPr lang="en-US" sz="1100" dirty="0" smtClean="0"/>
          </a:p>
          <a:p>
            <a:r>
              <a:rPr lang="en-US" sz="1100" dirty="0" smtClean="0"/>
              <a:t>The molten rock in this region is less dense and rises. </a:t>
            </a:r>
            <a:r>
              <a:rPr lang="en-US" sz="1100" u="sng" dirty="0" smtClean="0"/>
              <a:t>			</a:t>
            </a:r>
          </a:p>
          <a:p>
            <a:r>
              <a:rPr lang="en-US" sz="1100" dirty="0" smtClean="0"/>
              <a:t>The molten rock in this region is more dense and sinks. </a:t>
            </a:r>
            <a:r>
              <a:rPr lang="en-US" sz="1100" u="sng" dirty="0" smtClean="0"/>
              <a:t>			</a:t>
            </a:r>
            <a:r>
              <a:rPr lang="en-US" sz="1100" dirty="0" smtClean="0"/>
              <a:t>  		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6968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4</cp:revision>
  <dcterms:created xsi:type="dcterms:W3CDTF">2015-02-03T02:22:47Z</dcterms:created>
  <dcterms:modified xsi:type="dcterms:W3CDTF">2016-01-24T12:38:04Z</dcterms:modified>
</cp:coreProperties>
</file>