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6" d="100"/>
          <a:sy n="116" d="100"/>
        </p:scale>
        <p:origin x="-1168" y="26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A92B8-FB70-D341-B29B-CB79F8466C20}"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56180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A92B8-FB70-D341-B29B-CB79F8466C20}"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46272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A92B8-FB70-D341-B29B-CB79F8466C20}"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393677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A92B8-FB70-D341-B29B-CB79F8466C20}"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199104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A92B8-FB70-D341-B29B-CB79F8466C20}" type="datetimeFigureOut">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33629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A92B8-FB70-D341-B29B-CB79F8466C20}"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405891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A92B8-FB70-D341-B29B-CB79F8466C20}" type="datetimeFigureOut">
              <a:rPr lang="en-US" smtClean="0"/>
              <a:t>3/28/17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2818395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A92B8-FB70-D341-B29B-CB79F8466C20}" type="datetimeFigureOut">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84601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A92B8-FB70-D341-B29B-CB79F8466C20}" type="datetimeFigureOut">
              <a:rPr lang="en-US" smtClean="0"/>
              <a:t>3/28/17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341616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A92B8-FB70-D341-B29B-CB79F8466C20}"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18714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A92B8-FB70-D341-B29B-CB79F8466C20}" type="datetimeFigureOut">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DD1F6-BACD-7A47-8BE2-F3DFD9DAB706}" type="slidenum">
              <a:rPr lang="en-US" smtClean="0"/>
              <a:t>‹#›</a:t>
            </a:fld>
            <a:endParaRPr lang="en-US"/>
          </a:p>
        </p:txBody>
      </p:sp>
    </p:spTree>
    <p:extLst>
      <p:ext uri="{BB962C8B-B14F-4D97-AF65-F5344CB8AC3E}">
        <p14:creationId xmlns:p14="http://schemas.microsoft.com/office/powerpoint/2010/main" val="18733252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7AA92B8-FB70-D341-B29B-CB79F8466C20}" type="datetimeFigureOut">
              <a:rPr lang="en-US" smtClean="0"/>
              <a:t>3/28/17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71DD1F6-BACD-7A47-8BE2-F3DFD9DAB706}" type="slidenum">
              <a:rPr lang="en-US" smtClean="0"/>
              <a:t>‹#›</a:t>
            </a:fld>
            <a:endParaRPr lang="en-US"/>
          </a:p>
        </p:txBody>
      </p:sp>
    </p:spTree>
    <p:extLst>
      <p:ext uri="{BB962C8B-B14F-4D97-AF65-F5344CB8AC3E}">
        <p14:creationId xmlns:p14="http://schemas.microsoft.com/office/powerpoint/2010/main" val="329687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707714" y="3738605"/>
            <a:ext cx="3128388" cy="1353850"/>
            <a:chOff x="110565" y="5751155"/>
            <a:chExt cx="3128388" cy="1353850"/>
          </a:xfrm>
        </p:grpSpPr>
        <p:pic>
          <p:nvPicPr>
            <p:cNvPr id="3" name="Picture 2" descr="Screen Shot 2015-03-26 at 3.24.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65" y="5751155"/>
              <a:ext cx="3128388" cy="1353850"/>
            </a:xfrm>
            <a:prstGeom prst="rect">
              <a:avLst/>
            </a:prstGeom>
          </p:spPr>
        </p:pic>
        <p:sp>
          <p:nvSpPr>
            <p:cNvPr id="5" name="Rectangle 4"/>
            <p:cNvSpPr/>
            <p:nvPr/>
          </p:nvSpPr>
          <p:spPr>
            <a:xfrm>
              <a:off x="569328" y="5999296"/>
              <a:ext cx="1105822" cy="229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6520" y="3738605"/>
            <a:ext cx="3378951" cy="1353850"/>
            <a:chOff x="79574" y="770591"/>
            <a:chExt cx="3378951" cy="1353850"/>
          </a:xfrm>
        </p:grpSpPr>
        <p:pic>
          <p:nvPicPr>
            <p:cNvPr id="34" name="Picture 33" descr="Screen Shot 2015-03-26 at 3.24.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9574" y="770591"/>
              <a:ext cx="3378951" cy="1353850"/>
            </a:xfrm>
            <a:prstGeom prst="rect">
              <a:avLst/>
            </a:prstGeom>
          </p:spPr>
        </p:pic>
        <p:sp>
          <p:nvSpPr>
            <p:cNvPr id="36" name="Rectangle 35"/>
            <p:cNvSpPr/>
            <p:nvPr/>
          </p:nvSpPr>
          <p:spPr>
            <a:xfrm>
              <a:off x="1773691" y="1018083"/>
              <a:ext cx="1270051" cy="2080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58648" y="6183327"/>
            <a:ext cx="3313783" cy="1566796"/>
            <a:chOff x="35441" y="2443372"/>
            <a:chExt cx="3313783" cy="1566796"/>
          </a:xfrm>
        </p:grpSpPr>
        <p:pic>
          <p:nvPicPr>
            <p:cNvPr id="41" name="Picture 40" descr="Screen Shot 2015-03-26 at 3.24.4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5441" y="2443372"/>
              <a:ext cx="3313783" cy="1566796"/>
            </a:xfrm>
            <a:prstGeom prst="rect">
              <a:avLst/>
            </a:prstGeom>
          </p:spPr>
        </p:pic>
        <p:sp>
          <p:nvSpPr>
            <p:cNvPr id="42" name="Rectangle 41"/>
            <p:cNvSpPr/>
            <p:nvPr/>
          </p:nvSpPr>
          <p:spPr>
            <a:xfrm>
              <a:off x="1499091" y="2443372"/>
              <a:ext cx="1270051" cy="2080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 name="Rectangle 37"/>
          <p:cNvSpPr/>
          <p:nvPr/>
        </p:nvSpPr>
        <p:spPr>
          <a:xfrm>
            <a:off x="76641" y="237585"/>
            <a:ext cx="6781359" cy="1200329"/>
          </a:xfrm>
          <a:prstGeom prst="rect">
            <a:avLst/>
          </a:prstGeom>
        </p:spPr>
        <p:txBody>
          <a:bodyPr wrap="square">
            <a:spAutoFit/>
          </a:bodyPr>
          <a:lstStyle/>
          <a:p>
            <a:r>
              <a:rPr lang="en-US" b="1" dirty="0"/>
              <a:t>Chapter 4.1 Forces of Earth’s Crust				</a:t>
            </a:r>
            <a:r>
              <a:rPr lang="en-US" b="1" dirty="0" smtClean="0"/>
              <a:t> PRACTICE QUIZ</a:t>
            </a:r>
            <a:endParaRPr lang="en-US" dirty="0"/>
          </a:p>
          <a:p>
            <a:r>
              <a:rPr lang="en-US" b="1" dirty="0"/>
              <a:t> </a:t>
            </a:r>
            <a:endParaRPr lang="en-US" dirty="0"/>
          </a:p>
          <a:p>
            <a:r>
              <a:rPr lang="en-US" sz="1200" dirty="0"/>
              <a:t>Name:  </a:t>
            </a:r>
            <a:r>
              <a:rPr lang="en-US" sz="1200" u="sng" dirty="0"/>
              <a:t>				</a:t>
            </a:r>
            <a:r>
              <a:rPr lang="en-US" sz="1200" dirty="0"/>
              <a:t> </a:t>
            </a:r>
            <a:r>
              <a:rPr lang="en-US" sz="1200" dirty="0" smtClean="0"/>
              <a:t>  Class</a:t>
            </a:r>
            <a:r>
              <a:rPr lang="en-US" sz="1200" dirty="0"/>
              <a:t>: </a:t>
            </a:r>
            <a:r>
              <a:rPr lang="en-US" sz="1200" u="sng" dirty="0"/>
              <a:t>			</a:t>
            </a:r>
            <a:r>
              <a:rPr lang="en-US" sz="1200" dirty="0"/>
              <a:t> </a:t>
            </a:r>
            <a:r>
              <a:rPr lang="en-US" sz="1200" dirty="0" smtClean="0"/>
              <a:t>  Date</a:t>
            </a:r>
            <a:r>
              <a:rPr lang="en-US" sz="1200" dirty="0"/>
              <a:t>: </a:t>
            </a:r>
            <a:r>
              <a:rPr lang="en-US" sz="1200" u="sng" dirty="0"/>
              <a:t>	</a:t>
            </a:r>
            <a:r>
              <a:rPr lang="en-US" sz="1200" u="sng" dirty="0" smtClean="0"/>
              <a:t>		</a:t>
            </a:r>
            <a:r>
              <a:rPr lang="en-US" sz="1200" u="sng" dirty="0"/>
              <a:t>	</a:t>
            </a:r>
            <a:endParaRPr lang="en-US" sz="1200" dirty="0" smtClean="0"/>
          </a:p>
          <a:p>
            <a:endParaRPr lang="en-US" sz="1200" dirty="0" smtClean="0"/>
          </a:p>
          <a:p>
            <a:r>
              <a:rPr lang="en-US" sz="1200" i="1" dirty="0" smtClean="0"/>
              <a:t>Can you complete the table?</a:t>
            </a:r>
            <a:endParaRPr lang="en-US" sz="1200" i="1" dirty="0"/>
          </a:p>
        </p:txBody>
      </p:sp>
      <p:sp>
        <p:nvSpPr>
          <p:cNvPr id="39" name="Rectangle 38"/>
          <p:cNvSpPr/>
          <p:nvPr/>
        </p:nvSpPr>
        <p:spPr>
          <a:xfrm>
            <a:off x="373341" y="3085182"/>
            <a:ext cx="6152091" cy="1200329"/>
          </a:xfrm>
          <a:prstGeom prst="rect">
            <a:avLst/>
          </a:prstGeom>
        </p:spPr>
        <p:txBody>
          <a:bodyPr wrap="square">
            <a:spAutoFit/>
          </a:bodyPr>
          <a:lstStyle/>
          <a:p>
            <a:pPr marL="228600" indent="-228600">
              <a:buFont typeface="+mj-lt"/>
              <a:buAutoNum type="arabicPeriod"/>
            </a:pPr>
            <a:r>
              <a:rPr lang="en-US" sz="1200" i="1" dirty="0" smtClean="0"/>
              <a:t>Look at the large arrows to decide which type of boundary and stress is diagrammed.</a:t>
            </a:r>
          </a:p>
          <a:p>
            <a:pPr marL="228600" indent="-228600">
              <a:buFont typeface="+mj-lt"/>
              <a:buAutoNum type="arabicPeriod"/>
            </a:pPr>
            <a:r>
              <a:rPr lang="en-US" sz="1200" i="1" dirty="0" smtClean="0"/>
              <a:t>Label which wall is the foot wall  (FW) and which is the hanging wall (HW).  Use this information to determine if the hanging wall slides up or down the foot wall.</a:t>
            </a:r>
          </a:p>
          <a:p>
            <a:pPr marL="228600" indent="-228600">
              <a:buFont typeface="+mj-lt"/>
              <a:buAutoNum type="arabicPeriod"/>
            </a:pPr>
            <a:r>
              <a:rPr lang="en-US" sz="1200" i="1" dirty="0" smtClean="0"/>
              <a:t>Determine if this boundary has a Normal, Reverse or Strike-slip fault.</a:t>
            </a:r>
          </a:p>
          <a:p>
            <a:endParaRPr lang="en-US" sz="1200" i="1" dirty="0" smtClean="0"/>
          </a:p>
          <a:p>
            <a:endParaRPr lang="en-US" sz="1200" i="1" dirty="0" smtClean="0"/>
          </a:p>
        </p:txBody>
      </p:sp>
      <p:grpSp>
        <p:nvGrpSpPr>
          <p:cNvPr id="8" name="Group 7"/>
          <p:cNvGrpSpPr/>
          <p:nvPr/>
        </p:nvGrpSpPr>
        <p:grpSpPr>
          <a:xfrm>
            <a:off x="368081" y="930530"/>
            <a:ext cx="5967547" cy="2112996"/>
            <a:chOff x="368081" y="1083802"/>
            <a:chExt cx="5967547" cy="2112996"/>
          </a:xfrm>
        </p:grpSpPr>
        <p:sp>
          <p:nvSpPr>
            <p:cNvPr id="26" name="Rectangle 25"/>
            <p:cNvSpPr/>
            <p:nvPr/>
          </p:nvSpPr>
          <p:spPr>
            <a:xfrm>
              <a:off x="373342" y="1432745"/>
              <a:ext cx="1487941" cy="457200"/>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rgbClr val="000000"/>
                  </a:solidFill>
                  <a:effectLst/>
                  <a:ea typeface="ＭＳ 明朝"/>
                  <a:cs typeface="Times New Roman"/>
                </a:rPr>
                <a:t>PLATE BOUNDARY</a:t>
              </a:r>
              <a:endParaRPr lang="en-US" sz="1200" dirty="0">
                <a:effectLst/>
                <a:ea typeface="ＭＳ 明朝"/>
                <a:cs typeface="Times New Roman"/>
              </a:endParaRPr>
            </a:p>
          </p:txBody>
        </p:sp>
        <p:sp>
          <p:nvSpPr>
            <p:cNvPr id="27" name="Rectangle 26"/>
            <p:cNvSpPr/>
            <p:nvPr/>
          </p:nvSpPr>
          <p:spPr>
            <a:xfrm>
              <a:off x="1861283" y="1182330"/>
              <a:ext cx="1511148" cy="978561"/>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rgbClr val="000000"/>
                  </a:solidFill>
                  <a:ea typeface="ＭＳ 明朝"/>
                  <a:cs typeface="Times New Roman"/>
                </a:rPr>
                <a:t>--STRESS/FORCE--</a:t>
              </a:r>
              <a:endParaRPr lang="en-US" sz="1200" dirty="0">
                <a:effectLst/>
                <a:ea typeface="ＭＳ 明朝"/>
                <a:cs typeface="Times New Roman"/>
              </a:endParaRPr>
            </a:p>
          </p:txBody>
        </p:sp>
        <p:sp>
          <p:nvSpPr>
            <p:cNvPr id="28" name="Rectangle 27"/>
            <p:cNvSpPr/>
            <p:nvPr/>
          </p:nvSpPr>
          <p:spPr>
            <a:xfrm>
              <a:off x="3349224" y="1182330"/>
              <a:ext cx="1498463" cy="978561"/>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rgbClr val="000000"/>
                  </a:solidFill>
                  <a:ea typeface="ＭＳ 明朝"/>
                  <a:cs typeface="Times New Roman"/>
                </a:rPr>
                <a:t>-- TYPE OF FAULT--</a:t>
              </a:r>
              <a:endParaRPr lang="en-US" sz="1200" dirty="0">
                <a:effectLst/>
                <a:ea typeface="ＭＳ 明朝"/>
                <a:cs typeface="Times New Roman"/>
              </a:endParaRPr>
            </a:p>
          </p:txBody>
        </p:sp>
        <p:sp>
          <p:nvSpPr>
            <p:cNvPr id="29" name="Rectangle 28"/>
            <p:cNvSpPr/>
            <p:nvPr/>
          </p:nvSpPr>
          <p:spPr>
            <a:xfrm>
              <a:off x="373342" y="1792111"/>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Divergent</a:t>
              </a:r>
              <a:endParaRPr lang="en-US" sz="1200" dirty="0">
                <a:solidFill>
                  <a:schemeClr val="tx1"/>
                </a:solidFill>
              </a:endParaRPr>
            </a:p>
          </p:txBody>
        </p:sp>
        <p:sp>
          <p:nvSpPr>
            <p:cNvPr id="32" name="Rectangle 31"/>
            <p:cNvSpPr/>
            <p:nvPr/>
          </p:nvSpPr>
          <p:spPr>
            <a:xfrm>
              <a:off x="373342" y="2272467"/>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rgbClr val="000000"/>
                  </a:solidFill>
                </a:rPr>
                <a:t>Convergent</a:t>
              </a:r>
              <a:endParaRPr lang="en-US" sz="1200" dirty="0">
                <a:solidFill>
                  <a:srgbClr val="000000"/>
                </a:solidFill>
              </a:endParaRPr>
            </a:p>
          </p:txBody>
        </p:sp>
        <p:sp>
          <p:nvSpPr>
            <p:cNvPr id="35" name="Rectangle 34"/>
            <p:cNvSpPr/>
            <p:nvPr/>
          </p:nvSpPr>
          <p:spPr>
            <a:xfrm>
              <a:off x="368081" y="2747795"/>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rgbClr val="000000"/>
                  </a:solidFill>
                </a:rPr>
                <a:t>Transform</a:t>
              </a:r>
              <a:endParaRPr lang="en-US" sz="1200" dirty="0">
                <a:solidFill>
                  <a:srgbClr val="000000"/>
                </a:solidFill>
              </a:endParaRPr>
            </a:p>
          </p:txBody>
        </p:sp>
        <p:sp>
          <p:nvSpPr>
            <p:cNvPr id="46" name="Rectangle 45"/>
            <p:cNvSpPr/>
            <p:nvPr/>
          </p:nvSpPr>
          <p:spPr>
            <a:xfrm>
              <a:off x="4917953" y="1083802"/>
              <a:ext cx="1289967" cy="1077089"/>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rgbClr val="000000"/>
                  </a:solidFill>
                  <a:effectLst/>
                  <a:ea typeface="ＭＳ 明朝"/>
                  <a:cs typeface="Times New Roman"/>
                </a:rPr>
                <a:t>--MOTION AT FAULT--</a:t>
              </a:r>
              <a:endParaRPr lang="en-US" sz="1200" dirty="0">
                <a:effectLst/>
                <a:ea typeface="ＭＳ 明朝"/>
                <a:cs typeface="Times New Roman"/>
              </a:endParaRPr>
            </a:p>
          </p:txBody>
        </p:sp>
        <p:sp>
          <p:nvSpPr>
            <p:cNvPr id="53" name="Rectangle 52"/>
            <p:cNvSpPr/>
            <p:nvPr/>
          </p:nvSpPr>
          <p:spPr>
            <a:xfrm>
              <a:off x="1861283" y="1787946"/>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Rectangle 53"/>
            <p:cNvSpPr/>
            <p:nvPr/>
          </p:nvSpPr>
          <p:spPr>
            <a:xfrm>
              <a:off x="1861283"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Rectangle 54"/>
            <p:cNvSpPr/>
            <p:nvPr/>
          </p:nvSpPr>
          <p:spPr>
            <a:xfrm>
              <a:off x="1856022"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Rectangle 55"/>
            <p:cNvSpPr/>
            <p:nvPr/>
          </p:nvSpPr>
          <p:spPr>
            <a:xfrm>
              <a:off x="3349224" y="1792168"/>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Rectangle 56"/>
            <p:cNvSpPr/>
            <p:nvPr/>
          </p:nvSpPr>
          <p:spPr>
            <a:xfrm>
              <a:off x="3349224"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ectangle 57"/>
            <p:cNvSpPr/>
            <p:nvPr/>
          </p:nvSpPr>
          <p:spPr>
            <a:xfrm>
              <a:off x="3343963"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p:cNvSpPr/>
            <p:nvPr/>
          </p:nvSpPr>
          <p:spPr>
            <a:xfrm>
              <a:off x="4847687" y="1798894"/>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p:cNvSpPr/>
            <p:nvPr/>
          </p:nvSpPr>
          <p:spPr>
            <a:xfrm>
              <a:off x="4847687"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Rectangle 60"/>
            <p:cNvSpPr/>
            <p:nvPr/>
          </p:nvSpPr>
          <p:spPr>
            <a:xfrm>
              <a:off x="4842426"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 name="Group 1"/>
          <p:cNvGrpSpPr/>
          <p:nvPr/>
        </p:nvGrpSpPr>
        <p:grpSpPr>
          <a:xfrm>
            <a:off x="4014270" y="6161431"/>
            <a:ext cx="2821832" cy="1588692"/>
            <a:chOff x="24829" y="7423936"/>
            <a:chExt cx="2821832" cy="1588692"/>
          </a:xfrm>
        </p:grpSpPr>
        <p:pic>
          <p:nvPicPr>
            <p:cNvPr id="4" name="Picture 3" descr="Screen Shot 2015-03-26 at 3.24.4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9" y="7445832"/>
              <a:ext cx="2821832" cy="1566796"/>
            </a:xfrm>
            <a:prstGeom prst="rect">
              <a:avLst/>
            </a:prstGeom>
          </p:spPr>
        </p:pic>
        <p:sp>
          <p:nvSpPr>
            <p:cNvPr id="30" name="Rectangle 29"/>
            <p:cNvSpPr/>
            <p:nvPr/>
          </p:nvSpPr>
          <p:spPr>
            <a:xfrm>
              <a:off x="470790" y="7423936"/>
              <a:ext cx="1204360" cy="229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3795374" y="4984794"/>
            <a:ext cx="3062626" cy="1384995"/>
          </a:xfrm>
          <a:prstGeom prst="rect">
            <a:avLst/>
          </a:prstGeom>
          <a:noFill/>
        </p:spPr>
        <p:txBody>
          <a:bodyPr wrap="square" rtlCol="0">
            <a:spAutoFit/>
          </a:bodyPr>
          <a:lstStyle/>
          <a:p>
            <a:r>
              <a:rPr lang="en-US" sz="1200" dirty="0" smtClean="0"/>
              <a:t>Boundary: </a:t>
            </a:r>
            <a:r>
              <a:rPr lang="en-US" sz="1200" u="sng" dirty="0" smtClean="0"/>
              <a:t>					</a:t>
            </a:r>
            <a:endParaRPr lang="en-US" sz="1200" dirty="0" smtClean="0"/>
          </a:p>
          <a:p>
            <a:endParaRPr lang="en-US" sz="1200" dirty="0"/>
          </a:p>
          <a:p>
            <a:r>
              <a:rPr lang="en-US" sz="1200" dirty="0" smtClean="0"/>
              <a:t>Stress/Force: </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		</a:t>
            </a:r>
            <a:r>
              <a:rPr lang="en-US" sz="1200" u="sng" dirty="0"/>
              <a:t>	</a:t>
            </a:r>
            <a:endParaRPr lang="en-US" sz="1200" u="sng" dirty="0" smtClean="0"/>
          </a:p>
          <a:p>
            <a:endParaRPr lang="en-US" sz="1200" u="sng" dirty="0"/>
          </a:p>
          <a:p>
            <a:r>
              <a:rPr lang="en-US" sz="1200" dirty="0" smtClean="0"/>
              <a:t>Motion: </a:t>
            </a:r>
            <a:r>
              <a:rPr lang="en-US" sz="1200" u="sng" dirty="0" smtClean="0"/>
              <a:t>					</a:t>
            </a:r>
            <a:endParaRPr lang="en-US" sz="1200" dirty="0" smtClean="0"/>
          </a:p>
        </p:txBody>
      </p:sp>
      <p:sp>
        <p:nvSpPr>
          <p:cNvPr id="37" name="TextBox 36"/>
          <p:cNvSpPr txBox="1"/>
          <p:nvPr/>
        </p:nvSpPr>
        <p:spPr>
          <a:xfrm>
            <a:off x="76641" y="4998513"/>
            <a:ext cx="3062626" cy="1384995"/>
          </a:xfrm>
          <a:prstGeom prst="rect">
            <a:avLst/>
          </a:prstGeom>
          <a:noFill/>
        </p:spPr>
        <p:txBody>
          <a:bodyPr wrap="square" rtlCol="0">
            <a:spAutoFit/>
          </a:bodyPr>
          <a:lstStyle/>
          <a:p>
            <a:r>
              <a:rPr lang="en-US" sz="1200" dirty="0" smtClean="0"/>
              <a:t>Boundary: </a:t>
            </a:r>
            <a:r>
              <a:rPr lang="en-US" sz="1200" u="sng" dirty="0" smtClean="0"/>
              <a:t>					</a:t>
            </a:r>
            <a:endParaRPr lang="en-US" sz="1200" dirty="0" smtClean="0"/>
          </a:p>
          <a:p>
            <a:endParaRPr lang="en-US" sz="1200" dirty="0"/>
          </a:p>
          <a:p>
            <a:r>
              <a:rPr lang="en-US" sz="1200" dirty="0" smtClean="0"/>
              <a:t>Stress/Force: </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		</a:t>
            </a:r>
            <a:r>
              <a:rPr lang="en-US" sz="1200" u="sng" dirty="0"/>
              <a:t>	</a:t>
            </a:r>
            <a:endParaRPr lang="en-US" sz="1200" u="sng" dirty="0" smtClean="0"/>
          </a:p>
          <a:p>
            <a:endParaRPr lang="en-US" sz="1200" u="sng" dirty="0"/>
          </a:p>
          <a:p>
            <a:r>
              <a:rPr lang="en-US" sz="1200" dirty="0" smtClean="0"/>
              <a:t>Motion: </a:t>
            </a:r>
            <a:r>
              <a:rPr lang="en-US" sz="1200" u="sng" dirty="0" smtClean="0"/>
              <a:t>					</a:t>
            </a:r>
            <a:endParaRPr lang="en-US" sz="1200" dirty="0" smtClean="0"/>
          </a:p>
        </p:txBody>
      </p:sp>
      <p:sp>
        <p:nvSpPr>
          <p:cNvPr id="43" name="TextBox 42"/>
          <p:cNvSpPr txBox="1"/>
          <p:nvPr/>
        </p:nvSpPr>
        <p:spPr>
          <a:xfrm>
            <a:off x="3947774" y="7747097"/>
            <a:ext cx="3062626" cy="1384995"/>
          </a:xfrm>
          <a:prstGeom prst="rect">
            <a:avLst/>
          </a:prstGeom>
          <a:noFill/>
        </p:spPr>
        <p:txBody>
          <a:bodyPr wrap="square" rtlCol="0">
            <a:spAutoFit/>
          </a:bodyPr>
          <a:lstStyle/>
          <a:p>
            <a:r>
              <a:rPr lang="en-US" sz="1200" dirty="0" smtClean="0"/>
              <a:t>Boundary: </a:t>
            </a:r>
            <a:r>
              <a:rPr lang="en-US" sz="1200" u="sng" dirty="0" smtClean="0"/>
              <a:t>					</a:t>
            </a:r>
            <a:endParaRPr lang="en-US" sz="1200" dirty="0" smtClean="0"/>
          </a:p>
          <a:p>
            <a:endParaRPr lang="en-US" sz="1200" dirty="0"/>
          </a:p>
          <a:p>
            <a:r>
              <a:rPr lang="en-US" sz="1200" dirty="0" smtClean="0"/>
              <a:t>Stress/Force: </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		</a:t>
            </a:r>
            <a:r>
              <a:rPr lang="en-US" sz="1200" u="sng" dirty="0"/>
              <a:t>	</a:t>
            </a:r>
            <a:endParaRPr lang="en-US" sz="1200" u="sng" dirty="0" smtClean="0"/>
          </a:p>
          <a:p>
            <a:endParaRPr lang="en-US" sz="1200" u="sng" dirty="0"/>
          </a:p>
          <a:p>
            <a:r>
              <a:rPr lang="en-US" sz="1200" dirty="0" smtClean="0"/>
              <a:t>Motion: </a:t>
            </a:r>
            <a:r>
              <a:rPr lang="en-US" sz="1200" u="sng" dirty="0" smtClean="0"/>
              <a:t>					</a:t>
            </a:r>
            <a:endParaRPr lang="en-US" sz="1200" dirty="0" smtClean="0"/>
          </a:p>
        </p:txBody>
      </p:sp>
      <p:sp>
        <p:nvSpPr>
          <p:cNvPr id="44" name="TextBox 43"/>
          <p:cNvSpPr txBox="1"/>
          <p:nvPr/>
        </p:nvSpPr>
        <p:spPr>
          <a:xfrm>
            <a:off x="229041" y="7760816"/>
            <a:ext cx="3062626" cy="1384995"/>
          </a:xfrm>
          <a:prstGeom prst="rect">
            <a:avLst/>
          </a:prstGeom>
          <a:noFill/>
        </p:spPr>
        <p:txBody>
          <a:bodyPr wrap="square" rtlCol="0">
            <a:spAutoFit/>
          </a:bodyPr>
          <a:lstStyle/>
          <a:p>
            <a:r>
              <a:rPr lang="en-US" sz="1200" dirty="0" smtClean="0"/>
              <a:t>Boundary: </a:t>
            </a:r>
            <a:r>
              <a:rPr lang="en-US" sz="1200" u="sng" dirty="0" smtClean="0"/>
              <a:t>					</a:t>
            </a:r>
            <a:endParaRPr lang="en-US" sz="1200" dirty="0" smtClean="0"/>
          </a:p>
          <a:p>
            <a:endParaRPr lang="en-US" sz="1200" dirty="0"/>
          </a:p>
          <a:p>
            <a:r>
              <a:rPr lang="en-US" sz="1200" dirty="0" smtClean="0"/>
              <a:t>Stress/Force: </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		</a:t>
            </a:r>
            <a:r>
              <a:rPr lang="en-US" sz="1200" u="sng" dirty="0"/>
              <a:t>	</a:t>
            </a:r>
            <a:endParaRPr lang="en-US" sz="1200" u="sng" dirty="0" smtClean="0"/>
          </a:p>
          <a:p>
            <a:endParaRPr lang="en-US" sz="1200" u="sng" dirty="0"/>
          </a:p>
          <a:p>
            <a:r>
              <a:rPr lang="en-US" sz="1200" dirty="0" smtClean="0"/>
              <a:t>Motion: </a:t>
            </a:r>
            <a:r>
              <a:rPr lang="en-US" sz="1200" u="sng" dirty="0" smtClean="0"/>
              <a:t>					</a:t>
            </a:r>
            <a:endParaRPr lang="en-US" sz="1200" dirty="0" smtClean="0"/>
          </a:p>
        </p:txBody>
      </p:sp>
    </p:spTree>
    <p:extLst>
      <p:ext uri="{BB962C8B-B14F-4D97-AF65-F5344CB8AC3E}">
        <p14:creationId xmlns:p14="http://schemas.microsoft.com/office/powerpoint/2010/main" val="89435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3458031" y="5303216"/>
            <a:ext cx="3168932" cy="2234598"/>
            <a:chOff x="6121446" y="5386766"/>
            <a:chExt cx="2378710" cy="1471234"/>
          </a:xfrm>
        </p:grpSpPr>
        <p:pic>
          <p:nvPicPr>
            <p:cNvPr id="64" name="Picture 63"/>
            <p:cNvPicPr/>
            <p:nvPr/>
          </p:nvPicPr>
          <p:blipFill>
            <a:blip r:embed="rId2">
              <a:extLst>
                <a:ext uri="{28A0092B-C50C-407E-A947-70E740481C1C}">
                  <a14:useLocalDpi xmlns:a14="http://schemas.microsoft.com/office/drawing/2010/main" val="0"/>
                </a:ext>
              </a:extLst>
            </a:blip>
            <a:srcRect/>
            <a:stretch>
              <a:fillRect/>
            </a:stretch>
          </p:blipFill>
          <p:spPr bwMode="auto">
            <a:xfrm>
              <a:off x="6121446" y="5488305"/>
              <a:ext cx="2378710" cy="1369695"/>
            </a:xfrm>
            <a:prstGeom prst="rect">
              <a:avLst/>
            </a:prstGeom>
            <a:noFill/>
            <a:ln>
              <a:solidFill>
                <a:schemeClr val="tx1"/>
              </a:solidFill>
            </a:ln>
          </p:spPr>
        </p:pic>
        <p:sp>
          <p:nvSpPr>
            <p:cNvPr id="65" name="Rectangle 64"/>
            <p:cNvSpPr/>
            <p:nvPr/>
          </p:nvSpPr>
          <p:spPr>
            <a:xfrm>
              <a:off x="6524787" y="5386766"/>
              <a:ext cx="897705" cy="2189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7366875" y="5616690"/>
              <a:ext cx="832886" cy="22748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458031" y="243407"/>
            <a:ext cx="3237329" cy="2488777"/>
            <a:chOff x="3555265" y="772534"/>
            <a:chExt cx="3237329" cy="2488777"/>
          </a:xfrm>
        </p:grpSpPr>
        <p:grpSp>
          <p:nvGrpSpPr>
            <p:cNvPr id="81" name="Group 80"/>
            <p:cNvGrpSpPr/>
            <p:nvPr/>
          </p:nvGrpSpPr>
          <p:grpSpPr>
            <a:xfrm>
              <a:off x="3995791" y="1487796"/>
              <a:ext cx="2353973" cy="1773515"/>
              <a:chOff x="3842998" y="5057801"/>
              <a:chExt cx="2353973" cy="1773515"/>
            </a:xfrm>
          </p:grpSpPr>
          <p:pic>
            <p:nvPicPr>
              <p:cNvPr id="75" name="Picture 74"/>
              <p:cNvPicPr>
                <a:picLocks noChangeAspect="1"/>
              </p:cNvPicPr>
              <p:nvPr/>
            </p:nvPicPr>
            <p:blipFill>
              <a:blip r:embed="rId3"/>
              <a:stretch>
                <a:fillRect/>
              </a:stretch>
            </p:blipFill>
            <p:spPr>
              <a:xfrm rot="10800000">
                <a:off x="3971963" y="5160457"/>
                <a:ext cx="2063270" cy="1527672"/>
              </a:xfrm>
              <a:prstGeom prst="rect">
                <a:avLst/>
              </a:prstGeom>
            </p:spPr>
          </p:pic>
          <p:sp>
            <p:nvSpPr>
              <p:cNvPr id="76" name="Freeform 75"/>
              <p:cNvSpPr/>
              <p:nvPr/>
            </p:nvSpPr>
            <p:spPr>
              <a:xfrm>
                <a:off x="4434229" y="5057801"/>
                <a:ext cx="1215307" cy="1543614"/>
              </a:xfrm>
              <a:custGeom>
                <a:avLst/>
                <a:gdLst>
                  <a:gd name="connsiteX0" fmla="*/ 0 w 1215307"/>
                  <a:gd name="connsiteY0" fmla="*/ 0 h 1445086"/>
                  <a:gd name="connsiteX1" fmla="*/ 1215307 w 1215307"/>
                  <a:gd name="connsiteY1" fmla="*/ 21895 h 1445086"/>
                  <a:gd name="connsiteX2" fmla="*/ 853999 w 1215307"/>
                  <a:gd name="connsiteY2" fmla="*/ 1434139 h 1445086"/>
                  <a:gd name="connsiteX3" fmla="*/ 273718 w 1215307"/>
                  <a:gd name="connsiteY3" fmla="*/ 1445086 h 1445086"/>
                  <a:gd name="connsiteX4" fmla="*/ 0 w 1215307"/>
                  <a:gd name="connsiteY4" fmla="*/ 0 h 1445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307" h="1445086">
                    <a:moveTo>
                      <a:pt x="0" y="0"/>
                    </a:moveTo>
                    <a:lnTo>
                      <a:pt x="1215307" y="21895"/>
                    </a:lnTo>
                    <a:lnTo>
                      <a:pt x="853999" y="1434139"/>
                    </a:lnTo>
                    <a:lnTo>
                      <a:pt x="273718" y="1445086"/>
                    </a:lnTo>
                    <a:lnTo>
                      <a:pt x="0"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3842998" y="6272988"/>
                <a:ext cx="2353973" cy="5583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4" name="Rectangle 83"/>
            <p:cNvSpPr/>
            <p:nvPr/>
          </p:nvSpPr>
          <p:spPr>
            <a:xfrm>
              <a:off x="3555265" y="1062268"/>
              <a:ext cx="3237329" cy="175757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3555265" y="772534"/>
              <a:ext cx="3031454" cy="276999"/>
            </a:xfrm>
            <a:prstGeom prst="rect">
              <a:avLst/>
            </a:prstGeom>
          </p:spPr>
          <p:txBody>
            <a:bodyPr wrap="square">
              <a:spAutoFit/>
            </a:bodyPr>
            <a:lstStyle/>
            <a:p>
              <a:r>
                <a:rPr lang="en-US" sz="1200" dirty="0" smtClean="0"/>
                <a:t>Draw a rift valley in this diagram.</a:t>
              </a:r>
              <a:endParaRPr lang="en-US" sz="1200" dirty="0"/>
            </a:p>
          </p:txBody>
        </p:sp>
      </p:grpSp>
      <p:grpSp>
        <p:nvGrpSpPr>
          <p:cNvPr id="7" name="Group 6"/>
          <p:cNvGrpSpPr/>
          <p:nvPr/>
        </p:nvGrpSpPr>
        <p:grpSpPr>
          <a:xfrm>
            <a:off x="3458031" y="2499827"/>
            <a:ext cx="3237329" cy="2069042"/>
            <a:chOff x="220703" y="758486"/>
            <a:chExt cx="3237329" cy="2069042"/>
          </a:xfrm>
        </p:grpSpPr>
        <p:grpSp>
          <p:nvGrpSpPr>
            <p:cNvPr id="80" name="Group 79"/>
            <p:cNvGrpSpPr/>
            <p:nvPr/>
          </p:nvGrpSpPr>
          <p:grpSpPr>
            <a:xfrm>
              <a:off x="447522" y="1043548"/>
              <a:ext cx="2353973" cy="1768038"/>
              <a:chOff x="448015" y="4755877"/>
              <a:chExt cx="2353973" cy="1768038"/>
            </a:xfrm>
          </p:grpSpPr>
          <p:pic>
            <p:nvPicPr>
              <p:cNvPr id="74" name="Picture 73"/>
              <p:cNvPicPr>
                <a:picLocks noChangeAspect="1"/>
              </p:cNvPicPr>
              <p:nvPr/>
            </p:nvPicPr>
            <p:blipFill>
              <a:blip r:embed="rId3"/>
              <a:stretch>
                <a:fillRect/>
              </a:stretch>
            </p:blipFill>
            <p:spPr>
              <a:xfrm>
                <a:off x="705872" y="4909528"/>
                <a:ext cx="2063270" cy="1527672"/>
              </a:xfrm>
              <a:prstGeom prst="rect">
                <a:avLst/>
              </a:prstGeom>
            </p:spPr>
          </p:pic>
          <p:sp>
            <p:nvSpPr>
              <p:cNvPr id="78" name="Freeform 77"/>
              <p:cNvSpPr/>
              <p:nvPr/>
            </p:nvSpPr>
            <p:spPr>
              <a:xfrm rot="10800000">
                <a:off x="1093990" y="4980301"/>
                <a:ext cx="1215307" cy="1543614"/>
              </a:xfrm>
              <a:custGeom>
                <a:avLst/>
                <a:gdLst>
                  <a:gd name="connsiteX0" fmla="*/ 0 w 1215307"/>
                  <a:gd name="connsiteY0" fmla="*/ 0 h 1445086"/>
                  <a:gd name="connsiteX1" fmla="*/ 1215307 w 1215307"/>
                  <a:gd name="connsiteY1" fmla="*/ 21895 h 1445086"/>
                  <a:gd name="connsiteX2" fmla="*/ 853999 w 1215307"/>
                  <a:gd name="connsiteY2" fmla="*/ 1434139 h 1445086"/>
                  <a:gd name="connsiteX3" fmla="*/ 273718 w 1215307"/>
                  <a:gd name="connsiteY3" fmla="*/ 1445086 h 1445086"/>
                  <a:gd name="connsiteX4" fmla="*/ 0 w 1215307"/>
                  <a:gd name="connsiteY4" fmla="*/ 0 h 1445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307" h="1445086">
                    <a:moveTo>
                      <a:pt x="0" y="0"/>
                    </a:moveTo>
                    <a:lnTo>
                      <a:pt x="1215307" y="21895"/>
                    </a:lnTo>
                    <a:lnTo>
                      <a:pt x="853999" y="1434139"/>
                    </a:lnTo>
                    <a:lnTo>
                      <a:pt x="273718" y="1445086"/>
                    </a:lnTo>
                    <a:lnTo>
                      <a:pt x="0"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rot="10800000">
                <a:off x="448015" y="4755877"/>
                <a:ext cx="2353973" cy="5583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3" name="Rectangle 82"/>
            <p:cNvSpPr/>
            <p:nvPr/>
          </p:nvSpPr>
          <p:spPr>
            <a:xfrm>
              <a:off x="220703" y="1069955"/>
              <a:ext cx="3237329" cy="175757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220703" y="758486"/>
              <a:ext cx="3031454" cy="276999"/>
            </a:xfrm>
            <a:prstGeom prst="rect">
              <a:avLst/>
            </a:prstGeom>
          </p:spPr>
          <p:txBody>
            <a:bodyPr wrap="square">
              <a:spAutoFit/>
            </a:bodyPr>
            <a:lstStyle/>
            <a:p>
              <a:r>
                <a:rPr lang="en-US" sz="1200" dirty="0" smtClean="0"/>
                <a:t>Draw a fault-block mountain in this diagram.</a:t>
              </a:r>
              <a:endParaRPr lang="en-US" sz="1200" dirty="0"/>
            </a:p>
          </p:txBody>
        </p:sp>
      </p:grpSp>
      <p:sp>
        <p:nvSpPr>
          <p:cNvPr id="36" name="Rectangle 35"/>
          <p:cNvSpPr/>
          <p:nvPr/>
        </p:nvSpPr>
        <p:spPr>
          <a:xfrm>
            <a:off x="3458031" y="4785803"/>
            <a:ext cx="3031454" cy="276999"/>
          </a:xfrm>
          <a:prstGeom prst="rect">
            <a:avLst/>
          </a:prstGeom>
        </p:spPr>
        <p:txBody>
          <a:bodyPr wrap="square">
            <a:spAutoFit/>
          </a:bodyPr>
          <a:lstStyle/>
          <a:p>
            <a:r>
              <a:rPr lang="en-US" sz="1200" dirty="0" smtClean="0"/>
              <a:t>Label the syncline and anticline fold.</a:t>
            </a:r>
            <a:endParaRPr lang="en-US" sz="1200" dirty="0"/>
          </a:p>
        </p:txBody>
      </p:sp>
    </p:spTree>
    <p:extLst>
      <p:ext uri="{BB962C8B-B14F-4D97-AF65-F5344CB8AC3E}">
        <p14:creationId xmlns:p14="http://schemas.microsoft.com/office/powerpoint/2010/main" val="140710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707714" y="3738605"/>
            <a:ext cx="3128388" cy="1353850"/>
            <a:chOff x="110565" y="5751155"/>
            <a:chExt cx="3128388" cy="1353850"/>
          </a:xfrm>
        </p:grpSpPr>
        <p:pic>
          <p:nvPicPr>
            <p:cNvPr id="3" name="Picture 2" descr="Screen Shot 2015-03-26 at 3.24.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65" y="5751155"/>
              <a:ext cx="3128388" cy="1353850"/>
            </a:xfrm>
            <a:prstGeom prst="rect">
              <a:avLst/>
            </a:prstGeom>
          </p:spPr>
        </p:pic>
        <p:sp>
          <p:nvSpPr>
            <p:cNvPr id="5" name="Rectangle 4"/>
            <p:cNvSpPr/>
            <p:nvPr/>
          </p:nvSpPr>
          <p:spPr>
            <a:xfrm>
              <a:off x="569328" y="5999296"/>
              <a:ext cx="1105822" cy="229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6520" y="3738605"/>
            <a:ext cx="3378951" cy="1353850"/>
            <a:chOff x="79574" y="770591"/>
            <a:chExt cx="3378951" cy="1353850"/>
          </a:xfrm>
        </p:grpSpPr>
        <p:pic>
          <p:nvPicPr>
            <p:cNvPr id="34" name="Picture 33" descr="Screen Shot 2015-03-26 at 3.24.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9574" y="770591"/>
              <a:ext cx="3378951" cy="1353850"/>
            </a:xfrm>
            <a:prstGeom prst="rect">
              <a:avLst/>
            </a:prstGeom>
          </p:spPr>
        </p:pic>
        <p:sp>
          <p:nvSpPr>
            <p:cNvPr id="36" name="Rectangle 35"/>
            <p:cNvSpPr/>
            <p:nvPr/>
          </p:nvSpPr>
          <p:spPr>
            <a:xfrm>
              <a:off x="1773691" y="1018083"/>
              <a:ext cx="1270051" cy="2080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58648" y="6183327"/>
            <a:ext cx="3313783" cy="1566796"/>
            <a:chOff x="35441" y="2443372"/>
            <a:chExt cx="3313783" cy="1566796"/>
          </a:xfrm>
        </p:grpSpPr>
        <p:pic>
          <p:nvPicPr>
            <p:cNvPr id="41" name="Picture 40" descr="Screen Shot 2015-03-26 at 3.24.4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5441" y="2443372"/>
              <a:ext cx="3313783" cy="1566796"/>
            </a:xfrm>
            <a:prstGeom prst="rect">
              <a:avLst/>
            </a:prstGeom>
          </p:spPr>
        </p:pic>
        <p:sp>
          <p:nvSpPr>
            <p:cNvPr id="42" name="Rectangle 41"/>
            <p:cNvSpPr/>
            <p:nvPr/>
          </p:nvSpPr>
          <p:spPr>
            <a:xfrm>
              <a:off x="1499091" y="2443372"/>
              <a:ext cx="1270051" cy="2080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 name="Rectangle 37"/>
          <p:cNvSpPr/>
          <p:nvPr/>
        </p:nvSpPr>
        <p:spPr>
          <a:xfrm>
            <a:off x="76641" y="237585"/>
            <a:ext cx="6781359" cy="1200329"/>
          </a:xfrm>
          <a:prstGeom prst="rect">
            <a:avLst/>
          </a:prstGeom>
        </p:spPr>
        <p:txBody>
          <a:bodyPr wrap="square">
            <a:spAutoFit/>
          </a:bodyPr>
          <a:lstStyle/>
          <a:p>
            <a:r>
              <a:rPr lang="en-US" b="1" dirty="0"/>
              <a:t>Chapter 4.1 Forces of Earth’s Crust		</a:t>
            </a:r>
            <a:r>
              <a:rPr lang="en-US" b="1" dirty="0" smtClean="0"/>
              <a:t>KEY       </a:t>
            </a:r>
            <a:r>
              <a:rPr lang="en-US" b="1" dirty="0" smtClean="0"/>
              <a:t>PRACTICE </a:t>
            </a:r>
            <a:r>
              <a:rPr lang="en-US" b="1" dirty="0" smtClean="0"/>
              <a:t>QUIZ</a:t>
            </a:r>
            <a:endParaRPr lang="en-US" dirty="0"/>
          </a:p>
          <a:p>
            <a:r>
              <a:rPr lang="en-US" b="1" dirty="0"/>
              <a:t> </a:t>
            </a:r>
            <a:endParaRPr lang="en-US" dirty="0"/>
          </a:p>
          <a:p>
            <a:r>
              <a:rPr lang="en-US" sz="1200" dirty="0"/>
              <a:t>Name:  </a:t>
            </a:r>
            <a:r>
              <a:rPr lang="en-US" sz="1200" u="sng" dirty="0"/>
              <a:t>				</a:t>
            </a:r>
            <a:r>
              <a:rPr lang="en-US" sz="1200" dirty="0"/>
              <a:t> </a:t>
            </a:r>
            <a:r>
              <a:rPr lang="en-US" sz="1200" dirty="0" smtClean="0"/>
              <a:t>  Class</a:t>
            </a:r>
            <a:r>
              <a:rPr lang="en-US" sz="1200" dirty="0"/>
              <a:t>: </a:t>
            </a:r>
            <a:r>
              <a:rPr lang="en-US" sz="1200" u="sng" dirty="0"/>
              <a:t>			</a:t>
            </a:r>
            <a:r>
              <a:rPr lang="en-US" sz="1200" dirty="0"/>
              <a:t> </a:t>
            </a:r>
            <a:r>
              <a:rPr lang="en-US" sz="1200" dirty="0" smtClean="0"/>
              <a:t>  Date</a:t>
            </a:r>
            <a:r>
              <a:rPr lang="en-US" sz="1200" dirty="0"/>
              <a:t>: </a:t>
            </a:r>
            <a:r>
              <a:rPr lang="en-US" sz="1200" u="sng" dirty="0"/>
              <a:t>	</a:t>
            </a:r>
            <a:r>
              <a:rPr lang="en-US" sz="1200" u="sng" dirty="0" smtClean="0"/>
              <a:t>		</a:t>
            </a:r>
            <a:r>
              <a:rPr lang="en-US" sz="1200" u="sng" dirty="0"/>
              <a:t>	</a:t>
            </a:r>
            <a:endParaRPr lang="en-US" sz="1200" dirty="0" smtClean="0"/>
          </a:p>
          <a:p>
            <a:endParaRPr lang="en-US" sz="1200" dirty="0" smtClean="0"/>
          </a:p>
          <a:p>
            <a:r>
              <a:rPr lang="en-US" sz="1200" i="1" dirty="0" smtClean="0"/>
              <a:t>Can you complete the table?</a:t>
            </a:r>
            <a:endParaRPr lang="en-US" sz="1200" i="1" dirty="0"/>
          </a:p>
        </p:txBody>
      </p:sp>
      <p:sp>
        <p:nvSpPr>
          <p:cNvPr id="39" name="Rectangle 38"/>
          <p:cNvSpPr/>
          <p:nvPr/>
        </p:nvSpPr>
        <p:spPr>
          <a:xfrm>
            <a:off x="373341" y="3085182"/>
            <a:ext cx="6152091" cy="1200329"/>
          </a:xfrm>
          <a:prstGeom prst="rect">
            <a:avLst/>
          </a:prstGeom>
        </p:spPr>
        <p:txBody>
          <a:bodyPr wrap="square">
            <a:spAutoFit/>
          </a:bodyPr>
          <a:lstStyle/>
          <a:p>
            <a:pPr marL="228600" indent="-228600">
              <a:buFont typeface="+mj-lt"/>
              <a:buAutoNum type="arabicPeriod"/>
            </a:pPr>
            <a:r>
              <a:rPr lang="en-US" sz="1200" i="1" dirty="0" smtClean="0"/>
              <a:t>Look at the large arrows to decide which type of boundary and stress is diagrammed.</a:t>
            </a:r>
          </a:p>
          <a:p>
            <a:pPr marL="228600" indent="-228600">
              <a:buFont typeface="+mj-lt"/>
              <a:buAutoNum type="arabicPeriod"/>
            </a:pPr>
            <a:r>
              <a:rPr lang="en-US" sz="1200" i="1" dirty="0" smtClean="0"/>
              <a:t>Label which wall is the foot wall  (FW) and which is the hanging wall (HW).  Use this information to determine if the hanging wall slides up or down the foot wall.</a:t>
            </a:r>
          </a:p>
          <a:p>
            <a:pPr marL="228600" indent="-228600">
              <a:buFont typeface="+mj-lt"/>
              <a:buAutoNum type="arabicPeriod"/>
            </a:pPr>
            <a:r>
              <a:rPr lang="en-US" sz="1200" i="1" dirty="0" smtClean="0"/>
              <a:t>Determine if this boundary has a Normal, Reverse or Strike-slip fault.</a:t>
            </a:r>
          </a:p>
          <a:p>
            <a:endParaRPr lang="en-US" sz="1200" i="1" dirty="0" smtClean="0"/>
          </a:p>
          <a:p>
            <a:endParaRPr lang="en-US" sz="1200" i="1" dirty="0" smtClean="0"/>
          </a:p>
        </p:txBody>
      </p:sp>
      <p:grpSp>
        <p:nvGrpSpPr>
          <p:cNvPr id="8" name="Group 7"/>
          <p:cNvGrpSpPr/>
          <p:nvPr/>
        </p:nvGrpSpPr>
        <p:grpSpPr>
          <a:xfrm>
            <a:off x="368081" y="930530"/>
            <a:ext cx="5967547" cy="2112996"/>
            <a:chOff x="368081" y="1083802"/>
            <a:chExt cx="5967547" cy="2112996"/>
          </a:xfrm>
        </p:grpSpPr>
        <p:sp>
          <p:nvSpPr>
            <p:cNvPr id="26" name="Rectangle 25"/>
            <p:cNvSpPr/>
            <p:nvPr/>
          </p:nvSpPr>
          <p:spPr>
            <a:xfrm>
              <a:off x="373342" y="1432745"/>
              <a:ext cx="1487941" cy="457200"/>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chemeClr val="tx1"/>
                  </a:solidFill>
                  <a:effectLst/>
                  <a:ea typeface="ＭＳ 明朝"/>
                  <a:cs typeface="Times New Roman"/>
                </a:rPr>
                <a:t>PLATE BOUNDARY</a:t>
              </a:r>
              <a:endParaRPr lang="en-US" sz="1200" dirty="0">
                <a:solidFill>
                  <a:schemeClr val="tx1"/>
                </a:solidFill>
                <a:effectLst/>
                <a:ea typeface="ＭＳ 明朝"/>
                <a:cs typeface="Times New Roman"/>
              </a:endParaRPr>
            </a:p>
          </p:txBody>
        </p:sp>
        <p:sp>
          <p:nvSpPr>
            <p:cNvPr id="27" name="Rectangle 26"/>
            <p:cNvSpPr/>
            <p:nvPr/>
          </p:nvSpPr>
          <p:spPr>
            <a:xfrm>
              <a:off x="1861283" y="1182330"/>
              <a:ext cx="1511148" cy="978561"/>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chemeClr val="tx1"/>
                  </a:solidFill>
                  <a:ea typeface="ＭＳ 明朝"/>
                  <a:cs typeface="Times New Roman"/>
                </a:rPr>
                <a:t>--STRESS/FORCE--</a:t>
              </a:r>
              <a:endParaRPr lang="en-US" sz="1200" dirty="0">
                <a:solidFill>
                  <a:schemeClr val="tx1"/>
                </a:solidFill>
                <a:effectLst/>
                <a:ea typeface="ＭＳ 明朝"/>
                <a:cs typeface="Times New Roman"/>
              </a:endParaRPr>
            </a:p>
          </p:txBody>
        </p:sp>
        <p:sp>
          <p:nvSpPr>
            <p:cNvPr id="28" name="Rectangle 27"/>
            <p:cNvSpPr/>
            <p:nvPr/>
          </p:nvSpPr>
          <p:spPr>
            <a:xfrm>
              <a:off x="3349224" y="1182330"/>
              <a:ext cx="1498463" cy="978561"/>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chemeClr val="tx1"/>
                  </a:solidFill>
                  <a:ea typeface="ＭＳ 明朝"/>
                  <a:cs typeface="Times New Roman"/>
                </a:rPr>
                <a:t>-- TYPE OF FAULT--</a:t>
              </a:r>
              <a:endParaRPr lang="en-US" sz="1200" dirty="0">
                <a:solidFill>
                  <a:schemeClr val="tx1"/>
                </a:solidFill>
                <a:effectLst/>
                <a:ea typeface="ＭＳ 明朝"/>
                <a:cs typeface="Times New Roman"/>
              </a:endParaRPr>
            </a:p>
          </p:txBody>
        </p:sp>
        <p:sp>
          <p:nvSpPr>
            <p:cNvPr id="29" name="Rectangle 28"/>
            <p:cNvSpPr/>
            <p:nvPr/>
          </p:nvSpPr>
          <p:spPr>
            <a:xfrm>
              <a:off x="373342" y="1792111"/>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Divergent</a:t>
              </a:r>
              <a:endParaRPr lang="en-US" sz="1200" dirty="0">
                <a:solidFill>
                  <a:schemeClr val="tx1"/>
                </a:solidFill>
              </a:endParaRPr>
            </a:p>
          </p:txBody>
        </p:sp>
        <p:sp>
          <p:nvSpPr>
            <p:cNvPr id="32" name="Rectangle 31"/>
            <p:cNvSpPr/>
            <p:nvPr/>
          </p:nvSpPr>
          <p:spPr>
            <a:xfrm>
              <a:off x="373342" y="2272467"/>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Convergent</a:t>
              </a:r>
              <a:endParaRPr lang="en-US" sz="1200" dirty="0">
                <a:solidFill>
                  <a:schemeClr val="tx1"/>
                </a:solidFill>
              </a:endParaRPr>
            </a:p>
          </p:txBody>
        </p:sp>
        <p:sp>
          <p:nvSpPr>
            <p:cNvPr id="35" name="Rectangle 34"/>
            <p:cNvSpPr/>
            <p:nvPr/>
          </p:nvSpPr>
          <p:spPr>
            <a:xfrm>
              <a:off x="368081" y="2747795"/>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Transform</a:t>
              </a:r>
              <a:endParaRPr lang="en-US" sz="1200" dirty="0">
                <a:solidFill>
                  <a:schemeClr val="tx1"/>
                </a:solidFill>
              </a:endParaRPr>
            </a:p>
          </p:txBody>
        </p:sp>
        <p:sp>
          <p:nvSpPr>
            <p:cNvPr id="46" name="Rectangle 45"/>
            <p:cNvSpPr/>
            <p:nvPr/>
          </p:nvSpPr>
          <p:spPr>
            <a:xfrm>
              <a:off x="4917953" y="1083802"/>
              <a:ext cx="1289967" cy="1077089"/>
            </a:xfrm>
            <a:prstGeom prst="rect">
              <a:avLst/>
            </a:prstGeom>
            <a:no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solidFill>
                    <a:schemeClr val="tx1"/>
                  </a:solidFill>
                  <a:effectLst/>
                  <a:ea typeface="ＭＳ 明朝"/>
                  <a:cs typeface="Times New Roman"/>
                </a:rPr>
                <a:t>--MOTION AT FAULT--</a:t>
              </a:r>
              <a:endParaRPr lang="en-US" sz="1200" dirty="0">
                <a:solidFill>
                  <a:schemeClr val="tx1"/>
                </a:solidFill>
                <a:effectLst/>
                <a:ea typeface="ＭＳ 明朝"/>
                <a:cs typeface="Times New Roman"/>
              </a:endParaRPr>
            </a:p>
          </p:txBody>
        </p:sp>
        <p:sp>
          <p:nvSpPr>
            <p:cNvPr id="53" name="Rectangle 52"/>
            <p:cNvSpPr/>
            <p:nvPr/>
          </p:nvSpPr>
          <p:spPr>
            <a:xfrm>
              <a:off x="1861283" y="1787946"/>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TENSION</a:t>
              </a:r>
              <a:endParaRPr lang="en-US" sz="1400" dirty="0">
                <a:solidFill>
                  <a:schemeClr val="tx1"/>
                </a:solidFill>
              </a:endParaRPr>
            </a:p>
          </p:txBody>
        </p:sp>
        <p:sp>
          <p:nvSpPr>
            <p:cNvPr id="54" name="Rectangle 53"/>
            <p:cNvSpPr/>
            <p:nvPr/>
          </p:nvSpPr>
          <p:spPr>
            <a:xfrm>
              <a:off x="1861283"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COMPRESSION</a:t>
              </a:r>
              <a:endParaRPr lang="en-US" sz="1400" dirty="0">
                <a:solidFill>
                  <a:schemeClr val="tx1"/>
                </a:solidFill>
              </a:endParaRPr>
            </a:p>
          </p:txBody>
        </p:sp>
        <p:sp>
          <p:nvSpPr>
            <p:cNvPr id="55" name="Rectangle 54"/>
            <p:cNvSpPr/>
            <p:nvPr/>
          </p:nvSpPr>
          <p:spPr>
            <a:xfrm>
              <a:off x="1856022"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SHEARING</a:t>
              </a:r>
              <a:endParaRPr lang="en-US" sz="1400" dirty="0">
                <a:solidFill>
                  <a:schemeClr val="tx1"/>
                </a:solidFill>
              </a:endParaRPr>
            </a:p>
          </p:txBody>
        </p:sp>
        <p:sp>
          <p:nvSpPr>
            <p:cNvPr id="56" name="Rectangle 55"/>
            <p:cNvSpPr/>
            <p:nvPr/>
          </p:nvSpPr>
          <p:spPr>
            <a:xfrm>
              <a:off x="3349224" y="1792168"/>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NORMAL</a:t>
              </a:r>
              <a:endParaRPr lang="en-US" sz="1400" dirty="0">
                <a:solidFill>
                  <a:schemeClr val="tx1"/>
                </a:solidFill>
              </a:endParaRPr>
            </a:p>
          </p:txBody>
        </p:sp>
        <p:sp>
          <p:nvSpPr>
            <p:cNvPr id="57" name="Rectangle 56"/>
            <p:cNvSpPr/>
            <p:nvPr/>
          </p:nvSpPr>
          <p:spPr>
            <a:xfrm>
              <a:off x="3349224"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REVERSE</a:t>
              </a:r>
              <a:endParaRPr lang="en-US" sz="1400" dirty="0">
                <a:solidFill>
                  <a:schemeClr val="tx1"/>
                </a:solidFill>
              </a:endParaRPr>
            </a:p>
          </p:txBody>
        </p:sp>
        <p:sp>
          <p:nvSpPr>
            <p:cNvPr id="58" name="Rectangle 57"/>
            <p:cNvSpPr/>
            <p:nvPr/>
          </p:nvSpPr>
          <p:spPr>
            <a:xfrm>
              <a:off x="3343963"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STRIKE-SLIP</a:t>
              </a:r>
              <a:endParaRPr lang="en-US" sz="1400" dirty="0">
                <a:solidFill>
                  <a:schemeClr val="tx1"/>
                </a:solidFill>
              </a:endParaRPr>
            </a:p>
          </p:txBody>
        </p:sp>
        <p:sp>
          <p:nvSpPr>
            <p:cNvPr id="59" name="Rectangle 58"/>
            <p:cNvSpPr/>
            <p:nvPr/>
          </p:nvSpPr>
          <p:spPr>
            <a:xfrm>
              <a:off x="4847687" y="1798894"/>
              <a:ext cx="1487941" cy="473989"/>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HW slides down FW</a:t>
              </a:r>
              <a:endParaRPr lang="en-US" sz="1400" dirty="0">
                <a:solidFill>
                  <a:schemeClr val="tx1"/>
                </a:solidFill>
              </a:endParaRPr>
            </a:p>
          </p:txBody>
        </p:sp>
        <p:sp>
          <p:nvSpPr>
            <p:cNvPr id="60" name="Rectangle 59"/>
            <p:cNvSpPr/>
            <p:nvPr/>
          </p:nvSpPr>
          <p:spPr>
            <a:xfrm>
              <a:off x="4847687" y="2279250"/>
              <a:ext cx="1487941" cy="46021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tx1"/>
                  </a:solidFill>
                </a:rPr>
                <a:t>HW slide up FW</a:t>
              </a:r>
              <a:endParaRPr lang="en-US" sz="1400" dirty="0">
                <a:solidFill>
                  <a:schemeClr val="tx1"/>
                </a:solidFill>
              </a:endParaRPr>
            </a:p>
          </p:txBody>
        </p:sp>
        <p:sp>
          <p:nvSpPr>
            <p:cNvPr id="61" name="Rectangle 60"/>
            <p:cNvSpPr/>
            <p:nvPr/>
          </p:nvSpPr>
          <p:spPr>
            <a:xfrm>
              <a:off x="4842426" y="2754578"/>
              <a:ext cx="1487941" cy="44222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00" dirty="0" smtClean="0">
                  <a:solidFill>
                    <a:schemeClr val="tx1"/>
                  </a:solidFill>
                </a:rPr>
                <a:t>NO HW/FW; ROCK SLIDES PAST EACH OTHER</a:t>
              </a:r>
              <a:endParaRPr lang="en-US" sz="1000" dirty="0">
                <a:solidFill>
                  <a:schemeClr val="tx1"/>
                </a:solidFill>
              </a:endParaRPr>
            </a:p>
          </p:txBody>
        </p:sp>
      </p:grpSp>
      <p:grpSp>
        <p:nvGrpSpPr>
          <p:cNvPr id="2" name="Group 1"/>
          <p:cNvGrpSpPr/>
          <p:nvPr/>
        </p:nvGrpSpPr>
        <p:grpSpPr>
          <a:xfrm>
            <a:off x="4014270" y="6161431"/>
            <a:ext cx="2821832" cy="1588692"/>
            <a:chOff x="24829" y="7423936"/>
            <a:chExt cx="2821832" cy="1588692"/>
          </a:xfrm>
        </p:grpSpPr>
        <p:pic>
          <p:nvPicPr>
            <p:cNvPr id="4" name="Picture 3" descr="Screen Shot 2015-03-26 at 3.24.4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9" y="7445832"/>
              <a:ext cx="2821832" cy="1566796"/>
            </a:xfrm>
            <a:prstGeom prst="rect">
              <a:avLst/>
            </a:prstGeom>
          </p:spPr>
        </p:pic>
        <p:sp>
          <p:nvSpPr>
            <p:cNvPr id="30" name="Rectangle 29"/>
            <p:cNvSpPr/>
            <p:nvPr/>
          </p:nvSpPr>
          <p:spPr>
            <a:xfrm>
              <a:off x="470790" y="7423936"/>
              <a:ext cx="1204360" cy="229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3795374" y="4984794"/>
            <a:ext cx="3062626" cy="1384995"/>
          </a:xfrm>
          <a:prstGeom prst="rect">
            <a:avLst/>
          </a:prstGeom>
          <a:noFill/>
        </p:spPr>
        <p:txBody>
          <a:bodyPr wrap="square" rtlCol="0">
            <a:spAutoFit/>
          </a:bodyPr>
          <a:lstStyle/>
          <a:p>
            <a:r>
              <a:rPr lang="en-US" sz="1200" dirty="0" smtClean="0"/>
              <a:t>Boundary: </a:t>
            </a:r>
            <a:r>
              <a:rPr lang="en-US" sz="1200" u="sng" dirty="0" smtClean="0"/>
              <a:t>	</a:t>
            </a:r>
            <a:r>
              <a:rPr lang="en-US" sz="1200" u="sng" dirty="0" smtClean="0"/>
              <a:t>DIVERGENT</a:t>
            </a:r>
            <a:r>
              <a:rPr lang="en-US" sz="1200" u="sng" dirty="0" smtClean="0"/>
              <a:t>			</a:t>
            </a:r>
            <a:endParaRPr lang="en-US" sz="1200" dirty="0" smtClean="0"/>
          </a:p>
          <a:p>
            <a:endParaRPr lang="en-US" sz="1200" dirty="0"/>
          </a:p>
          <a:p>
            <a:r>
              <a:rPr lang="en-US" sz="1200" dirty="0" smtClean="0"/>
              <a:t>Stress/Force: </a:t>
            </a:r>
            <a:r>
              <a:rPr lang="en-US" sz="1200" u="sng" dirty="0" smtClean="0"/>
              <a:t>	</a:t>
            </a:r>
            <a:r>
              <a:rPr lang="en-US" sz="1200" u="sng" dirty="0" smtClean="0"/>
              <a:t>TENSION</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NORMAL</a:t>
            </a:r>
            <a:r>
              <a:rPr lang="en-US" sz="1200" u="sng" dirty="0"/>
              <a:t>		</a:t>
            </a:r>
            <a:r>
              <a:rPr lang="en-US" sz="1200" u="sng" dirty="0" smtClean="0"/>
              <a:t>		</a:t>
            </a:r>
            <a:endParaRPr lang="en-US" sz="1200" u="sng" dirty="0" smtClean="0"/>
          </a:p>
          <a:p>
            <a:endParaRPr lang="en-US" sz="1200" u="sng" dirty="0"/>
          </a:p>
          <a:p>
            <a:r>
              <a:rPr lang="en-US" sz="1200" dirty="0"/>
              <a:t>Motion: </a:t>
            </a:r>
            <a:r>
              <a:rPr lang="en-US" sz="1200" u="sng" dirty="0"/>
              <a:t>	HW slides down FW		</a:t>
            </a:r>
            <a:endParaRPr lang="en-US" sz="1200" dirty="0"/>
          </a:p>
        </p:txBody>
      </p:sp>
      <p:sp>
        <p:nvSpPr>
          <p:cNvPr id="37" name="TextBox 36"/>
          <p:cNvSpPr txBox="1"/>
          <p:nvPr/>
        </p:nvSpPr>
        <p:spPr>
          <a:xfrm>
            <a:off x="76641" y="4998513"/>
            <a:ext cx="3062626" cy="1384995"/>
          </a:xfrm>
          <a:prstGeom prst="rect">
            <a:avLst/>
          </a:prstGeom>
          <a:noFill/>
        </p:spPr>
        <p:txBody>
          <a:bodyPr wrap="square" rtlCol="0">
            <a:spAutoFit/>
          </a:bodyPr>
          <a:lstStyle/>
          <a:p>
            <a:r>
              <a:rPr lang="en-US" sz="1200" dirty="0" smtClean="0"/>
              <a:t>Boundary: </a:t>
            </a:r>
            <a:r>
              <a:rPr lang="en-US" sz="1200" u="sng" dirty="0" smtClean="0"/>
              <a:t>	</a:t>
            </a:r>
            <a:r>
              <a:rPr lang="en-US" sz="1200" u="sng" dirty="0" smtClean="0"/>
              <a:t>DIVERGENT</a:t>
            </a:r>
            <a:r>
              <a:rPr lang="en-US" sz="1200" u="sng" dirty="0" smtClean="0"/>
              <a:t>			</a:t>
            </a:r>
            <a:endParaRPr lang="en-US" sz="1200" dirty="0" smtClean="0"/>
          </a:p>
          <a:p>
            <a:endParaRPr lang="en-US" sz="1200" dirty="0"/>
          </a:p>
          <a:p>
            <a:r>
              <a:rPr lang="en-US" sz="1200" dirty="0" smtClean="0"/>
              <a:t>Stress/Force: </a:t>
            </a:r>
            <a:r>
              <a:rPr lang="en-US" sz="1200" u="sng" dirty="0" smtClean="0"/>
              <a:t>	</a:t>
            </a:r>
            <a:r>
              <a:rPr lang="en-US" sz="1200" u="sng" dirty="0" smtClean="0"/>
              <a:t>TENSION</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NORMAL</a:t>
            </a:r>
            <a:r>
              <a:rPr lang="en-US" sz="1200" u="sng" dirty="0"/>
              <a:t>		</a:t>
            </a:r>
            <a:r>
              <a:rPr lang="en-US" sz="1200" u="sng" dirty="0" smtClean="0"/>
              <a:t>		</a:t>
            </a:r>
          </a:p>
          <a:p>
            <a:endParaRPr lang="en-US" sz="1200" u="sng" dirty="0"/>
          </a:p>
          <a:p>
            <a:r>
              <a:rPr lang="en-US" sz="1200" dirty="0" smtClean="0"/>
              <a:t>Motion: </a:t>
            </a:r>
            <a:r>
              <a:rPr lang="en-US" sz="1200" u="sng" dirty="0" smtClean="0"/>
              <a:t>	</a:t>
            </a:r>
            <a:r>
              <a:rPr lang="en-US" sz="1200" u="sng" dirty="0" smtClean="0"/>
              <a:t>HW slides down FW</a:t>
            </a:r>
            <a:r>
              <a:rPr lang="en-US" sz="1200" u="sng" dirty="0" smtClean="0"/>
              <a:t>		</a:t>
            </a:r>
            <a:endParaRPr lang="en-US" sz="1200" dirty="0" smtClean="0"/>
          </a:p>
        </p:txBody>
      </p:sp>
      <p:sp>
        <p:nvSpPr>
          <p:cNvPr id="9" name="TextBox 8"/>
          <p:cNvSpPr txBox="1"/>
          <p:nvPr/>
        </p:nvSpPr>
        <p:spPr>
          <a:xfrm>
            <a:off x="908743" y="4278768"/>
            <a:ext cx="496087" cy="369332"/>
          </a:xfrm>
          <a:prstGeom prst="rect">
            <a:avLst/>
          </a:prstGeom>
          <a:noFill/>
        </p:spPr>
        <p:txBody>
          <a:bodyPr wrap="none" rtlCol="0">
            <a:spAutoFit/>
          </a:bodyPr>
          <a:lstStyle/>
          <a:p>
            <a:r>
              <a:rPr lang="en-US" dirty="0" smtClean="0"/>
              <a:t>FW</a:t>
            </a:r>
            <a:endParaRPr lang="en-US" dirty="0"/>
          </a:p>
        </p:txBody>
      </p:sp>
      <p:sp>
        <p:nvSpPr>
          <p:cNvPr id="45" name="TextBox 44"/>
          <p:cNvSpPr txBox="1"/>
          <p:nvPr/>
        </p:nvSpPr>
        <p:spPr>
          <a:xfrm>
            <a:off x="2296262" y="4648100"/>
            <a:ext cx="533845" cy="369332"/>
          </a:xfrm>
          <a:prstGeom prst="rect">
            <a:avLst/>
          </a:prstGeom>
          <a:noFill/>
        </p:spPr>
        <p:txBody>
          <a:bodyPr wrap="none" rtlCol="0">
            <a:spAutoFit/>
          </a:bodyPr>
          <a:lstStyle/>
          <a:p>
            <a:r>
              <a:rPr lang="en-US" dirty="0" smtClean="0"/>
              <a:t>HW</a:t>
            </a:r>
            <a:endParaRPr lang="en-US" dirty="0"/>
          </a:p>
        </p:txBody>
      </p:sp>
      <p:sp>
        <p:nvSpPr>
          <p:cNvPr id="47" name="TextBox 46"/>
          <p:cNvSpPr txBox="1"/>
          <p:nvPr/>
        </p:nvSpPr>
        <p:spPr>
          <a:xfrm>
            <a:off x="5582961" y="4287097"/>
            <a:ext cx="496087" cy="369332"/>
          </a:xfrm>
          <a:prstGeom prst="rect">
            <a:avLst/>
          </a:prstGeom>
          <a:noFill/>
        </p:spPr>
        <p:txBody>
          <a:bodyPr wrap="none" rtlCol="0">
            <a:spAutoFit/>
          </a:bodyPr>
          <a:lstStyle/>
          <a:p>
            <a:r>
              <a:rPr lang="en-US" dirty="0" smtClean="0"/>
              <a:t>FW</a:t>
            </a:r>
            <a:endParaRPr lang="en-US" dirty="0"/>
          </a:p>
        </p:txBody>
      </p:sp>
      <p:sp>
        <p:nvSpPr>
          <p:cNvPr id="48" name="TextBox 47"/>
          <p:cNvSpPr txBox="1"/>
          <p:nvPr/>
        </p:nvSpPr>
        <p:spPr>
          <a:xfrm>
            <a:off x="4166477" y="4648100"/>
            <a:ext cx="533845" cy="369332"/>
          </a:xfrm>
          <a:prstGeom prst="rect">
            <a:avLst/>
          </a:prstGeom>
          <a:noFill/>
        </p:spPr>
        <p:txBody>
          <a:bodyPr wrap="none" rtlCol="0">
            <a:spAutoFit/>
          </a:bodyPr>
          <a:lstStyle/>
          <a:p>
            <a:r>
              <a:rPr lang="en-US" dirty="0" smtClean="0"/>
              <a:t>HW</a:t>
            </a:r>
            <a:endParaRPr lang="en-US" dirty="0"/>
          </a:p>
        </p:txBody>
      </p:sp>
      <p:sp>
        <p:nvSpPr>
          <p:cNvPr id="49" name="TextBox 48"/>
          <p:cNvSpPr txBox="1"/>
          <p:nvPr/>
        </p:nvSpPr>
        <p:spPr>
          <a:xfrm>
            <a:off x="1191510" y="7185356"/>
            <a:ext cx="496087" cy="369332"/>
          </a:xfrm>
          <a:prstGeom prst="rect">
            <a:avLst/>
          </a:prstGeom>
          <a:noFill/>
        </p:spPr>
        <p:txBody>
          <a:bodyPr wrap="none" rtlCol="0">
            <a:spAutoFit/>
          </a:bodyPr>
          <a:lstStyle/>
          <a:p>
            <a:r>
              <a:rPr lang="en-US" dirty="0" smtClean="0"/>
              <a:t>FW</a:t>
            </a:r>
            <a:endParaRPr lang="en-US" dirty="0"/>
          </a:p>
        </p:txBody>
      </p:sp>
      <p:sp>
        <p:nvSpPr>
          <p:cNvPr id="50" name="TextBox 49"/>
          <p:cNvSpPr txBox="1"/>
          <p:nvPr/>
        </p:nvSpPr>
        <p:spPr>
          <a:xfrm>
            <a:off x="1861283" y="6816024"/>
            <a:ext cx="533845" cy="369332"/>
          </a:xfrm>
          <a:prstGeom prst="rect">
            <a:avLst/>
          </a:prstGeom>
          <a:noFill/>
        </p:spPr>
        <p:txBody>
          <a:bodyPr wrap="none" rtlCol="0">
            <a:spAutoFit/>
          </a:bodyPr>
          <a:lstStyle/>
          <a:p>
            <a:r>
              <a:rPr lang="en-US" dirty="0" smtClean="0"/>
              <a:t>HW</a:t>
            </a:r>
            <a:endParaRPr lang="en-US" dirty="0"/>
          </a:p>
        </p:txBody>
      </p:sp>
      <p:sp>
        <p:nvSpPr>
          <p:cNvPr id="51" name="TextBox 50"/>
          <p:cNvSpPr txBox="1"/>
          <p:nvPr/>
        </p:nvSpPr>
        <p:spPr>
          <a:xfrm>
            <a:off x="5321814" y="7191093"/>
            <a:ext cx="496087" cy="369332"/>
          </a:xfrm>
          <a:prstGeom prst="rect">
            <a:avLst/>
          </a:prstGeom>
          <a:noFill/>
        </p:spPr>
        <p:txBody>
          <a:bodyPr wrap="none" rtlCol="0">
            <a:spAutoFit/>
          </a:bodyPr>
          <a:lstStyle/>
          <a:p>
            <a:r>
              <a:rPr lang="en-US" dirty="0" smtClean="0"/>
              <a:t>FW</a:t>
            </a:r>
            <a:endParaRPr lang="en-US" dirty="0"/>
          </a:p>
        </p:txBody>
      </p:sp>
      <p:sp>
        <p:nvSpPr>
          <p:cNvPr id="52" name="TextBox 51"/>
          <p:cNvSpPr txBox="1"/>
          <p:nvPr/>
        </p:nvSpPr>
        <p:spPr>
          <a:xfrm>
            <a:off x="4787969" y="6823154"/>
            <a:ext cx="533845" cy="369332"/>
          </a:xfrm>
          <a:prstGeom prst="rect">
            <a:avLst/>
          </a:prstGeom>
          <a:noFill/>
        </p:spPr>
        <p:txBody>
          <a:bodyPr wrap="none" rtlCol="0">
            <a:spAutoFit/>
          </a:bodyPr>
          <a:lstStyle/>
          <a:p>
            <a:r>
              <a:rPr lang="en-US" dirty="0" smtClean="0"/>
              <a:t>HW</a:t>
            </a:r>
            <a:endParaRPr lang="en-US" dirty="0"/>
          </a:p>
        </p:txBody>
      </p:sp>
      <p:sp>
        <p:nvSpPr>
          <p:cNvPr id="63" name="TextBox 62"/>
          <p:cNvSpPr txBox="1"/>
          <p:nvPr/>
        </p:nvSpPr>
        <p:spPr>
          <a:xfrm>
            <a:off x="40781" y="7587852"/>
            <a:ext cx="3062626" cy="1384995"/>
          </a:xfrm>
          <a:prstGeom prst="rect">
            <a:avLst/>
          </a:prstGeom>
          <a:noFill/>
        </p:spPr>
        <p:txBody>
          <a:bodyPr wrap="square" rtlCol="0">
            <a:spAutoFit/>
          </a:bodyPr>
          <a:lstStyle/>
          <a:p>
            <a:r>
              <a:rPr lang="en-US" sz="1200" dirty="0" smtClean="0"/>
              <a:t>Boundary: </a:t>
            </a:r>
            <a:r>
              <a:rPr lang="en-US" sz="1200" u="sng" dirty="0" smtClean="0"/>
              <a:t>	</a:t>
            </a:r>
            <a:r>
              <a:rPr lang="en-US" sz="1200" u="sng" dirty="0" smtClean="0"/>
              <a:t>CONVERGENT</a:t>
            </a:r>
            <a:r>
              <a:rPr lang="en-US" sz="1200" u="sng" dirty="0" smtClean="0"/>
              <a:t>			</a:t>
            </a:r>
            <a:endParaRPr lang="en-US" sz="1200" dirty="0" smtClean="0"/>
          </a:p>
          <a:p>
            <a:endParaRPr lang="en-US" sz="1200" dirty="0"/>
          </a:p>
          <a:p>
            <a:r>
              <a:rPr lang="en-US" sz="1200" dirty="0" smtClean="0"/>
              <a:t>Stress/Force: </a:t>
            </a:r>
            <a:r>
              <a:rPr lang="en-US" sz="1200" u="sng" dirty="0" smtClean="0"/>
              <a:t>	</a:t>
            </a:r>
            <a:r>
              <a:rPr lang="en-US" sz="1200" u="sng" dirty="0" smtClean="0"/>
              <a:t>COMPRESSION</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REVERSE</a:t>
            </a:r>
            <a:r>
              <a:rPr lang="en-US" sz="1200" u="sng" dirty="0"/>
              <a:t>		</a:t>
            </a:r>
            <a:r>
              <a:rPr lang="en-US" sz="1200" u="sng" dirty="0" smtClean="0"/>
              <a:t>		</a:t>
            </a:r>
          </a:p>
          <a:p>
            <a:endParaRPr lang="en-US" sz="1200" u="sng" dirty="0"/>
          </a:p>
          <a:p>
            <a:r>
              <a:rPr lang="en-US" sz="1200" dirty="0" smtClean="0"/>
              <a:t>Motion: </a:t>
            </a:r>
            <a:r>
              <a:rPr lang="en-US" sz="1200" u="sng" dirty="0" smtClean="0"/>
              <a:t>	</a:t>
            </a:r>
            <a:r>
              <a:rPr lang="en-US" sz="1200" u="sng" dirty="0" smtClean="0"/>
              <a:t>HW slides up FW</a:t>
            </a:r>
            <a:r>
              <a:rPr lang="en-US" sz="1200" u="sng" dirty="0" smtClean="0"/>
              <a:t>		</a:t>
            </a:r>
            <a:endParaRPr lang="en-US" sz="1200" dirty="0" smtClean="0"/>
          </a:p>
        </p:txBody>
      </p:sp>
      <p:sp>
        <p:nvSpPr>
          <p:cNvPr id="64" name="TextBox 63"/>
          <p:cNvSpPr txBox="1"/>
          <p:nvPr/>
        </p:nvSpPr>
        <p:spPr>
          <a:xfrm>
            <a:off x="3740986" y="7610032"/>
            <a:ext cx="3062626" cy="1384995"/>
          </a:xfrm>
          <a:prstGeom prst="rect">
            <a:avLst/>
          </a:prstGeom>
          <a:noFill/>
        </p:spPr>
        <p:txBody>
          <a:bodyPr wrap="square" rtlCol="0">
            <a:spAutoFit/>
          </a:bodyPr>
          <a:lstStyle/>
          <a:p>
            <a:r>
              <a:rPr lang="en-US" sz="1200" dirty="0" smtClean="0"/>
              <a:t>Boundary: </a:t>
            </a:r>
            <a:r>
              <a:rPr lang="en-US" sz="1200" u="sng" dirty="0" smtClean="0"/>
              <a:t>	</a:t>
            </a:r>
            <a:r>
              <a:rPr lang="en-US" sz="1200" u="sng" dirty="0" smtClean="0"/>
              <a:t>CONVERGENT</a:t>
            </a:r>
            <a:r>
              <a:rPr lang="en-US" sz="1200" u="sng" dirty="0" smtClean="0"/>
              <a:t>			</a:t>
            </a:r>
            <a:endParaRPr lang="en-US" sz="1200" dirty="0" smtClean="0"/>
          </a:p>
          <a:p>
            <a:endParaRPr lang="en-US" sz="1200" dirty="0"/>
          </a:p>
          <a:p>
            <a:r>
              <a:rPr lang="en-US" sz="1200" dirty="0" smtClean="0"/>
              <a:t>Stress/Force: </a:t>
            </a:r>
            <a:r>
              <a:rPr lang="en-US" sz="1200" u="sng" dirty="0" smtClean="0"/>
              <a:t>	</a:t>
            </a:r>
            <a:r>
              <a:rPr lang="en-US" sz="1200" u="sng" dirty="0" smtClean="0"/>
              <a:t>COMPRESSION</a:t>
            </a:r>
            <a:r>
              <a:rPr lang="en-US" sz="1200" u="sng" dirty="0" smtClean="0"/>
              <a:t>		</a:t>
            </a:r>
            <a:endParaRPr lang="en-US" sz="1200" dirty="0" smtClean="0"/>
          </a:p>
          <a:p>
            <a:endParaRPr lang="en-US" sz="1200" dirty="0"/>
          </a:p>
          <a:p>
            <a:r>
              <a:rPr lang="en-US" sz="1200" dirty="0" smtClean="0"/>
              <a:t>Fault: </a:t>
            </a:r>
            <a:r>
              <a:rPr lang="en-US" sz="1200" u="sng" dirty="0"/>
              <a:t>	</a:t>
            </a:r>
            <a:r>
              <a:rPr lang="en-US" sz="1200" u="sng" dirty="0" smtClean="0"/>
              <a:t>REVERSE</a:t>
            </a:r>
            <a:r>
              <a:rPr lang="en-US" sz="1200" u="sng" dirty="0"/>
              <a:t>		</a:t>
            </a:r>
            <a:r>
              <a:rPr lang="en-US" sz="1200" u="sng" dirty="0" smtClean="0"/>
              <a:t>		</a:t>
            </a:r>
          </a:p>
          <a:p>
            <a:endParaRPr lang="en-US" sz="1200" u="sng" dirty="0"/>
          </a:p>
          <a:p>
            <a:r>
              <a:rPr lang="en-US" sz="1200" dirty="0" smtClean="0"/>
              <a:t>Motion: </a:t>
            </a:r>
            <a:r>
              <a:rPr lang="en-US" sz="1200" u="sng" dirty="0" smtClean="0"/>
              <a:t>	</a:t>
            </a:r>
            <a:r>
              <a:rPr lang="en-US" sz="1200" u="sng" dirty="0" smtClean="0"/>
              <a:t>HW slides up FW</a:t>
            </a:r>
            <a:r>
              <a:rPr lang="en-US" sz="1200" u="sng" dirty="0" smtClean="0"/>
              <a:t>		</a:t>
            </a:r>
            <a:endParaRPr lang="en-US" sz="1200" dirty="0" smtClean="0"/>
          </a:p>
        </p:txBody>
      </p:sp>
    </p:spTree>
    <p:extLst>
      <p:ext uri="{BB962C8B-B14F-4D97-AF65-F5344CB8AC3E}">
        <p14:creationId xmlns:p14="http://schemas.microsoft.com/office/powerpoint/2010/main" val="5326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3458031" y="5303216"/>
            <a:ext cx="3168932" cy="2234598"/>
            <a:chOff x="6121446" y="5386766"/>
            <a:chExt cx="2378710" cy="1471234"/>
          </a:xfrm>
        </p:grpSpPr>
        <p:pic>
          <p:nvPicPr>
            <p:cNvPr id="64" name="Picture 63"/>
            <p:cNvPicPr/>
            <p:nvPr/>
          </p:nvPicPr>
          <p:blipFill>
            <a:blip r:embed="rId2">
              <a:extLst>
                <a:ext uri="{28A0092B-C50C-407E-A947-70E740481C1C}">
                  <a14:useLocalDpi xmlns:a14="http://schemas.microsoft.com/office/drawing/2010/main" val="0"/>
                </a:ext>
              </a:extLst>
            </a:blip>
            <a:srcRect/>
            <a:stretch>
              <a:fillRect/>
            </a:stretch>
          </p:blipFill>
          <p:spPr bwMode="auto">
            <a:xfrm>
              <a:off x="6121446" y="5488305"/>
              <a:ext cx="2378710" cy="1369695"/>
            </a:xfrm>
            <a:prstGeom prst="rect">
              <a:avLst/>
            </a:prstGeom>
            <a:noFill/>
            <a:ln>
              <a:solidFill>
                <a:schemeClr val="tx1"/>
              </a:solidFill>
            </a:ln>
          </p:spPr>
        </p:pic>
        <p:sp>
          <p:nvSpPr>
            <p:cNvPr id="65" name="Rectangle 64"/>
            <p:cNvSpPr/>
            <p:nvPr/>
          </p:nvSpPr>
          <p:spPr>
            <a:xfrm>
              <a:off x="6524787" y="5386766"/>
              <a:ext cx="897705" cy="2189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anticline</a:t>
              </a:r>
              <a:endParaRPr lang="en-US" dirty="0">
                <a:solidFill>
                  <a:srgbClr val="000000"/>
                </a:solidFill>
              </a:endParaRPr>
            </a:p>
          </p:txBody>
        </p:sp>
        <p:sp>
          <p:nvSpPr>
            <p:cNvPr id="66" name="Rectangle 65"/>
            <p:cNvSpPr/>
            <p:nvPr/>
          </p:nvSpPr>
          <p:spPr>
            <a:xfrm>
              <a:off x="7366875" y="5616690"/>
              <a:ext cx="832886" cy="22748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syncline</a:t>
              </a:r>
              <a:endParaRPr lang="en-US" dirty="0">
                <a:solidFill>
                  <a:srgbClr val="000000"/>
                </a:solidFill>
              </a:endParaRPr>
            </a:p>
          </p:txBody>
        </p:sp>
      </p:grpSp>
      <p:grpSp>
        <p:nvGrpSpPr>
          <p:cNvPr id="6" name="Group 5"/>
          <p:cNvGrpSpPr/>
          <p:nvPr/>
        </p:nvGrpSpPr>
        <p:grpSpPr>
          <a:xfrm>
            <a:off x="3458031" y="243407"/>
            <a:ext cx="3237329" cy="2488777"/>
            <a:chOff x="3555265" y="772534"/>
            <a:chExt cx="3237329" cy="2488777"/>
          </a:xfrm>
        </p:grpSpPr>
        <p:grpSp>
          <p:nvGrpSpPr>
            <p:cNvPr id="81" name="Group 80"/>
            <p:cNvGrpSpPr/>
            <p:nvPr/>
          </p:nvGrpSpPr>
          <p:grpSpPr>
            <a:xfrm>
              <a:off x="3995791" y="1487796"/>
              <a:ext cx="2353973" cy="1773515"/>
              <a:chOff x="3842998" y="5057801"/>
              <a:chExt cx="2353973" cy="1773515"/>
            </a:xfrm>
          </p:grpSpPr>
          <p:pic>
            <p:nvPicPr>
              <p:cNvPr id="75" name="Picture 74"/>
              <p:cNvPicPr>
                <a:picLocks noChangeAspect="1"/>
              </p:cNvPicPr>
              <p:nvPr/>
            </p:nvPicPr>
            <p:blipFill>
              <a:blip r:embed="rId3"/>
              <a:stretch>
                <a:fillRect/>
              </a:stretch>
            </p:blipFill>
            <p:spPr>
              <a:xfrm rot="10800000">
                <a:off x="3971963" y="5160457"/>
                <a:ext cx="2063270" cy="1527672"/>
              </a:xfrm>
              <a:prstGeom prst="rect">
                <a:avLst/>
              </a:prstGeom>
            </p:spPr>
          </p:pic>
          <p:sp>
            <p:nvSpPr>
              <p:cNvPr id="76" name="Freeform 75"/>
              <p:cNvSpPr/>
              <p:nvPr/>
            </p:nvSpPr>
            <p:spPr>
              <a:xfrm>
                <a:off x="4434229" y="5057801"/>
                <a:ext cx="1215307" cy="1543614"/>
              </a:xfrm>
              <a:custGeom>
                <a:avLst/>
                <a:gdLst>
                  <a:gd name="connsiteX0" fmla="*/ 0 w 1215307"/>
                  <a:gd name="connsiteY0" fmla="*/ 0 h 1445086"/>
                  <a:gd name="connsiteX1" fmla="*/ 1215307 w 1215307"/>
                  <a:gd name="connsiteY1" fmla="*/ 21895 h 1445086"/>
                  <a:gd name="connsiteX2" fmla="*/ 853999 w 1215307"/>
                  <a:gd name="connsiteY2" fmla="*/ 1434139 h 1445086"/>
                  <a:gd name="connsiteX3" fmla="*/ 273718 w 1215307"/>
                  <a:gd name="connsiteY3" fmla="*/ 1445086 h 1445086"/>
                  <a:gd name="connsiteX4" fmla="*/ 0 w 1215307"/>
                  <a:gd name="connsiteY4" fmla="*/ 0 h 1445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307" h="1445086">
                    <a:moveTo>
                      <a:pt x="0" y="0"/>
                    </a:moveTo>
                    <a:lnTo>
                      <a:pt x="1215307" y="21895"/>
                    </a:lnTo>
                    <a:lnTo>
                      <a:pt x="853999" y="1434139"/>
                    </a:lnTo>
                    <a:lnTo>
                      <a:pt x="273718" y="1445086"/>
                    </a:lnTo>
                    <a:lnTo>
                      <a:pt x="0"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3842998" y="6272988"/>
                <a:ext cx="2353973" cy="5583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4" name="Rectangle 83"/>
            <p:cNvSpPr/>
            <p:nvPr/>
          </p:nvSpPr>
          <p:spPr>
            <a:xfrm>
              <a:off x="3555265" y="1062268"/>
              <a:ext cx="3237329" cy="175757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3555265" y="772534"/>
              <a:ext cx="3031454" cy="276999"/>
            </a:xfrm>
            <a:prstGeom prst="rect">
              <a:avLst/>
            </a:prstGeom>
          </p:spPr>
          <p:txBody>
            <a:bodyPr wrap="square">
              <a:spAutoFit/>
            </a:bodyPr>
            <a:lstStyle/>
            <a:p>
              <a:r>
                <a:rPr lang="en-US" sz="1200" dirty="0" smtClean="0"/>
                <a:t>Draw a rift valley in this diagram.</a:t>
              </a:r>
              <a:endParaRPr lang="en-US" sz="1200" dirty="0"/>
            </a:p>
          </p:txBody>
        </p:sp>
      </p:grpSp>
      <p:grpSp>
        <p:nvGrpSpPr>
          <p:cNvPr id="7" name="Group 6"/>
          <p:cNvGrpSpPr/>
          <p:nvPr/>
        </p:nvGrpSpPr>
        <p:grpSpPr>
          <a:xfrm>
            <a:off x="3458031" y="2499827"/>
            <a:ext cx="3237329" cy="2069042"/>
            <a:chOff x="220703" y="758486"/>
            <a:chExt cx="3237329" cy="2069042"/>
          </a:xfrm>
        </p:grpSpPr>
        <p:grpSp>
          <p:nvGrpSpPr>
            <p:cNvPr id="80" name="Group 79"/>
            <p:cNvGrpSpPr/>
            <p:nvPr/>
          </p:nvGrpSpPr>
          <p:grpSpPr>
            <a:xfrm>
              <a:off x="447522" y="1043548"/>
              <a:ext cx="2353973" cy="1768038"/>
              <a:chOff x="448015" y="4755877"/>
              <a:chExt cx="2353973" cy="1768038"/>
            </a:xfrm>
          </p:grpSpPr>
          <p:pic>
            <p:nvPicPr>
              <p:cNvPr id="74" name="Picture 73"/>
              <p:cNvPicPr>
                <a:picLocks noChangeAspect="1"/>
              </p:cNvPicPr>
              <p:nvPr/>
            </p:nvPicPr>
            <p:blipFill>
              <a:blip r:embed="rId3"/>
              <a:stretch>
                <a:fillRect/>
              </a:stretch>
            </p:blipFill>
            <p:spPr>
              <a:xfrm>
                <a:off x="705872" y="4909528"/>
                <a:ext cx="2063270" cy="1527672"/>
              </a:xfrm>
              <a:prstGeom prst="rect">
                <a:avLst/>
              </a:prstGeom>
            </p:spPr>
          </p:pic>
          <p:sp>
            <p:nvSpPr>
              <p:cNvPr id="78" name="Freeform 77"/>
              <p:cNvSpPr/>
              <p:nvPr/>
            </p:nvSpPr>
            <p:spPr>
              <a:xfrm rot="10800000">
                <a:off x="1093990" y="4980301"/>
                <a:ext cx="1215307" cy="1543614"/>
              </a:xfrm>
              <a:custGeom>
                <a:avLst/>
                <a:gdLst>
                  <a:gd name="connsiteX0" fmla="*/ 0 w 1215307"/>
                  <a:gd name="connsiteY0" fmla="*/ 0 h 1445086"/>
                  <a:gd name="connsiteX1" fmla="*/ 1215307 w 1215307"/>
                  <a:gd name="connsiteY1" fmla="*/ 21895 h 1445086"/>
                  <a:gd name="connsiteX2" fmla="*/ 853999 w 1215307"/>
                  <a:gd name="connsiteY2" fmla="*/ 1434139 h 1445086"/>
                  <a:gd name="connsiteX3" fmla="*/ 273718 w 1215307"/>
                  <a:gd name="connsiteY3" fmla="*/ 1445086 h 1445086"/>
                  <a:gd name="connsiteX4" fmla="*/ 0 w 1215307"/>
                  <a:gd name="connsiteY4" fmla="*/ 0 h 1445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307" h="1445086">
                    <a:moveTo>
                      <a:pt x="0" y="0"/>
                    </a:moveTo>
                    <a:lnTo>
                      <a:pt x="1215307" y="21895"/>
                    </a:lnTo>
                    <a:lnTo>
                      <a:pt x="853999" y="1434139"/>
                    </a:lnTo>
                    <a:lnTo>
                      <a:pt x="273718" y="1445086"/>
                    </a:lnTo>
                    <a:lnTo>
                      <a:pt x="0"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rot="10800000">
                <a:off x="448015" y="4755877"/>
                <a:ext cx="2353973" cy="5583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3" name="Rectangle 82"/>
            <p:cNvSpPr/>
            <p:nvPr/>
          </p:nvSpPr>
          <p:spPr>
            <a:xfrm>
              <a:off x="220703" y="1069955"/>
              <a:ext cx="3237329" cy="175757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220703" y="758486"/>
              <a:ext cx="3031454" cy="276999"/>
            </a:xfrm>
            <a:prstGeom prst="rect">
              <a:avLst/>
            </a:prstGeom>
          </p:spPr>
          <p:txBody>
            <a:bodyPr wrap="square">
              <a:spAutoFit/>
            </a:bodyPr>
            <a:lstStyle/>
            <a:p>
              <a:r>
                <a:rPr lang="en-US" sz="1200" dirty="0" smtClean="0"/>
                <a:t>Draw a fault-block mountain in this diagram.</a:t>
              </a:r>
              <a:endParaRPr lang="en-US" sz="1200" dirty="0"/>
            </a:p>
          </p:txBody>
        </p:sp>
      </p:grpSp>
      <p:sp>
        <p:nvSpPr>
          <p:cNvPr id="36" name="Rectangle 35"/>
          <p:cNvSpPr/>
          <p:nvPr/>
        </p:nvSpPr>
        <p:spPr>
          <a:xfrm>
            <a:off x="3458031" y="4785803"/>
            <a:ext cx="3031454" cy="276999"/>
          </a:xfrm>
          <a:prstGeom prst="rect">
            <a:avLst/>
          </a:prstGeom>
        </p:spPr>
        <p:txBody>
          <a:bodyPr wrap="square">
            <a:spAutoFit/>
          </a:bodyPr>
          <a:lstStyle/>
          <a:p>
            <a:r>
              <a:rPr lang="en-US" sz="1200" dirty="0" smtClean="0"/>
              <a:t>Label the syncline and anticline fold.</a:t>
            </a:r>
            <a:endParaRPr lang="en-US" sz="1200" dirty="0"/>
          </a:p>
        </p:txBody>
      </p:sp>
      <p:cxnSp>
        <p:nvCxnSpPr>
          <p:cNvPr id="3" name="Straight Connector 2"/>
          <p:cNvCxnSpPr/>
          <p:nvPr/>
        </p:nvCxnSpPr>
        <p:spPr>
          <a:xfrm>
            <a:off x="4557082" y="1434139"/>
            <a:ext cx="1056344"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740794" y="2937674"/>
            <a:ext cx="450498" cy="866"/>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4589929" y="2938540"/>
            <a:ext cx="150865" cy="404678"/>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flipV="1">
            <a:off x="5191292" y="2938540"/>
            <a:ext cx="128870" cy="40467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54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324</TotalTime>
  <Words>302</Words>
  <Application>Microsoft Macintosh PowerPoint</Application>
  <PresentationFormat>On-screen Show (4:3)</PresentationFormat>
  <Paragraphs>111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Wach</dc:creator>
  <cp:lastModifiedBy>Mike Wach</cp:lastModifiedBy>
  <cp:revision>13</cp:revision>
  <cp:lastPrinted>2017-03-29T03:47:12Z</cp:lastPrinted>
  <dcterms:created xsi:type="dcterms:W3CDTF">2014-03-17T23:10:43Z</dcterms:created>
  <dcterms:modified xsi:type="dcterms:W3CDTF">2017-03-29T04:10:00Z</dcterms:modified>
</cp:coreProperties>
</file>