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576" y="18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6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2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8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1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7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5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5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9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9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4288A-FFAF-4F4B-BB3A-FF8D21350BF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23-355A-A549-BFDA-67D6255E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9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4965" y="281893"/>
            <a:ext cx="6408715" cy="794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Earth’s Structure Foldable:  Rubric</a:t>
            </a:r>
          </a:p>
          <a:p>
            <a:endParaRPr lang="en-US" sz="1400" dirty="0"/>
          </a:p>
          <a:p>
            <a:r>
              <a:rPr lang="en-US" sz="1400" dirty="0" smtClean="0"/>
              <a:t>Name:  </a:t>
            </a:r>
            <a:r>
              <a:rPr lang="en-US" sz="1400" u="sng" dirty="0" smtClean="0"/>
              <a:t>					</a:t>
            </a:r>
            <a:r>
              <a:rPr lang="en-US" sz="1400" dirty="0" smtClean="0"/>
              <a:t>	Class: </a:t>
            </a:r>
            <a:r>
              <a:rPr lang="en-US" sz="1400" u="sng" dirty="0" smtClean="0"/>
              <a:t>		</a:t>
            </a:r>
            <a:r>
              <a:rPr lang="en-US" sz="1400" dirty="0" smtClean="0"/>
              <a:t>	 Due: </a:t>
            </a:r>
            <a:r>
              <a:rPr lang="en-US" sz="1400" u="sng" dirty="0" smtClean="0"/>
              <a:t>	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Earth’s layers are </a:t>
            </a:r>
            <a:r>
              <a:rPr lang="en-US" sz="1400" u="sng" dirty="0" smtClean="0"/>
              <a:t>neatly</a:t>
            </a:r>
            <a:r>
              <a:rPr lang="en-US" sz="1400" dirty="0" smtClean="0"/>
              <a:t> colored according to below instructions.  	</a:t>
            </a:r>
            <a:r>
              <a:rPr lang="en-US" sz="1400" u="sng" dirty="0" smtClean="0"/>
              <a:t>	</a:t>
            </a:r>
            <a:r>
              <a:rPr lang="en-US" sz="1400" dirty="0" smtClean="0"/>
              <a:t>/20 </a:t>
            </a:r>
            <a:r>
              <a:rPr lang="en-US" sz="1400" dirty="0" err="1" smtClean="0"/>
              <a:t>pts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Inner Core					Color 1</a:t>
            </a:r>
          </a:p>
          <a:p>
            <a:r>
              <a:rPr lang="en-US" sz="1400" dirty="0" smtClean="0"/>
              <a:t>Out Core					Color 2</a:t>
            </a:r>
          </a:p>
          <a:p>
            <a:r>
              <a:rPr lang="en-US" sz="1400" dirty="0" smtClean="0"/>
              <a:t>Lower Mantle/Mesosphere		Color 3</a:t>
            </a:r>
          </a:p>
          <a:p>
            <a:r>
              <a:rPr lang="en-US" sz="1400" dirty="0" smtClean="0"/>
              <a:t>Middle Mantle/Asthenosphere		Color 4</a:t>
            </a:r>
          </a:p>
          <a:p>
            <a:r>
              <a:rPr lang="en-US" sz="1400" dirty="0" smtClean="0"/>
              <a:t>Upper Mantle/Lithosphere		Color 5</a:t>
            </a:r>
          </a:p>
          <a:p>
            <a:r>
              <a:rPr lang="en-US" sz="1400" dirty="0" smtClean="0"/>
              <a:t>Oceanic Crust				Dark Brown</a:t>
            </a:r>
          </a:p>
          <a:p>
            <a:r>
              <a:rPr lang="en-US" sz="1400" dirty="0" smtClean="0"/>
              <a:t>Continental Curst				Light Brown</a:t>
            </a:r>
          </a:p>
          <a:p>
            <a:r>
              <a:rPr lang="en-US" sz="1400" dirty="0" smtClean="0"/>
              <a:t>Ocean 					Blue</a:t>
            </a:r>
          </a:p>
          <a:p>
            <a:r>
              <a:rPr lang="en-US" sz="1400" dirty="0" smtClean="0"/>
              <a:t>Mountains/Land				Various Greens</a:t>
            </a:r>
          </a:p>
          <a:p>
            <a:endParaRPr lang="en-US" sz="1400" dirty="0"/>
          </a:p>
          <a:p>
            <a:r>
              <a:rPr lang="en-US" sz="1400" dirty="0" smtClean="0"/>
              <a:t>Earth’s layers are </a:t>
            </a:r>
            <a:r>
              <a:rPr lang="en-US" sz="1400" u="sng" dirty="0" smtClean="0"/>
              <a:t>neatly </a:t>
            </a:r>
            <a:r>
              <a:rPr lang="en-US" sz="1400" dirty="0" smtClean="0"/>
              <a:t>cut and separated.					</a:t>
            </a:r>
            <a:r>
              <a:rPr lang="en-US" sz="1400" u="sng" dirty="0" smtClean="0"/>
              <a:t>	</a:t>
            </a:r>
            <a:r>
              <a:rPr lang="en-US" sz="1400" dirty="0" smtClean="0"/>
              <a:t>/10 </a:t>
            </a:r>
            <a:r>
              <a:rPr lang="en-US" sz="1400" dirty="0" err="1" smtClean="0"/>
              <a:t>pts</a:t>
            </a:r>
            <a:endParaRPr lang="en-US" sz="1400" dirty="0"/>
          </a:p>
          <a:p>
            <a:r>
              <a:rPr lang="en-US" sz="1400" dirty="0"/>
              <a:t>*</a:t>
            </a:r>
            <a:r>
              <a:rPr lang="en-US" sz="1400" dirty="0" smtClean="0"/>
              <a:t>Remember, the lithosphere also consists of the Earth’s crust.  </a:t>
            </a:r>
          </a:p>
          <a:p>
            <a:r>
              <a:rPr lang="en-US" sz="1400" dirty="0" smtClean="0"/>
              <a:t>Leave the two connected.</a:t>
            </a:r>
          </a:p>
          <a:p>
            <a:endParaRPr lang="en-US" sz="1400" dirty="0"/>
          </a:p>
          <a:p>
            <a:r>
              <a:rPr lang="en-US" sz="1400" dirty="0" smtClean="0"/>
              <a:t>Earth’s layers are </a:t>
            </a:r>
            <a:r>
              <a:rPr lang="en-US" sz="1400" u="sng" dirty="0" smtClean="0"/>
              <a:t>neatly</a:t>
            </a:r>
            <a:r>
              <a:rPr lang="en-US" sz="1400" dirty="0" smtClean="0"/>
              <a:t> glued/taped to the tops of five different </a:t>
            </a:r>
            <a:r>
              <a:rPr lang="en-US" sz="1400" dirty="0"/>
              <a:t>	</a:t>
            </a:r>
            <a:r>
              <a:rPr lang="en-US" sz="1400" u="sng" dirty="0" smtClean="0"/>
              <a:t>	</a:t>
            </a:r>
            <a:r>
              <a:rPr lang="en-US" sz="1400" dirty="0" smtClean="0"/>
              <a:t>/10 pts.</a:t>
            </a:r>
          </a:p>
          <a:p>
            <a:r>
              <a:rPr lang="en-US" sz="1400" dirty="0" smtClean="0"/>
              <a:t>pieces of paper.</a:t>
            </a:r>
          </a:p>
          <a:p>
            <a:endParaRPr lang="en-US" sz="1400" dirty="0"/>
          </a:p>
          <a:p>
            <a:r>
              <a:rPr lang="en-US" sz="1400" dirty="0" smtClean="0"/>
              <a:t>The papers are </a:t>
            </a:r>
            <a:r>
              <a:rPr lang="en-US" sz="1400" u="sng" dirty="0" smtClean="0"/>
              <a:t>neatly</a:t>
            </a:r>
            <a:r>
              <a:rPr lang="en-US" sz="1400" dirty="0" smtClean="0"/>
              <a:t> aligned, stacked, folded and stapled.</a:t>
            </a: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u="sng" dirty="0" smtClean="0"/>
              <a:t>	</a:t>
            </a:r>
            <a:r>
              <a:rPr lang="en-US" sz="1400" dirty="0" smtClean="0"/>
              <a:t>/10 </a:t>
            </a:r>
            <a:r>
              <a:rPr lang="en-US" sz="1400" dirty="0" err="1" smtClean="0"/>
              <a:t>pts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All 12 labels are neatly and correctly placed on the illustration.		</a:t>
            </a:r>
            <a:r>
              <a:rPr lang="en-US" sz="1400" u="sng" dirty="0" smtClean="0"/>
              <a:t>	</a:t>
            </a:r>
            <a:r>
              <a:rPr lang="en-US" sz="1400" dirty="0" smtClean="0"/>
              <a:t>/15 pts.</a:t>
            </a:r>
          </a:p>
          <a:p>
            <a:endParaRPr lang="en-US" sz="1400" dirty="0"/>
          </a:p>
          <a:p>
            <a:r>
              <a:rPr lang="en-US" sz="1400" dirty="0" smtClean="0"/>
              <a:t>All four information boxes are completed with correct information.	</a:t>
            </a:r>
            <a:r>
              <a:rPr lang="en-US" sz="1400" u="sng" dirty="0" smtClean="0"/>
              <a:t>	</a:t>
            </a:r>
            <a:r>
              <a:rPr lang="en-US" sz="1400" dirty="0" smtClean="0"/>
              <a:t>/20 pts.</a:t>
            </a:r>
          </a:p>
          <a:p>
            <a:r>
              <a:rPr lang="en-US" sz="1400" dirty="0" smtClean="0"/>
              <a:t>One additional important fact is added about each of the layers.</a:t>
            </a:r>
          </a:p>
          <a:p>
            <a:endParaRPr lang="en-US" sz="1400" dirty="0"/>
          </a:p>
          <a:p>
            <a:r>
              <a:rPr lang="en-US" sz="1400" dirty="0" smtClean="0"/>
              <a:t>Project is well constructed and is grade-level appropriate, 		</a:t>
            </a:r>
            <a:r>
              <a:rPr lang="en-US" sz="1400" u="sng" dirty="0" smtClean="0"/>
              <a:t>	</a:t>
            </a:r>
            <a:r>
              <a:rPr lang="en-US" sz="1400" dirty="0" smtClean="0"/>
              <a:t>/5 pts.</a:t>
            </a:r>
          </a:p>
          <a:p>
            <a:r>
              <a:rPr lang="en-US" sz="1400" dirty="0" smtClean="0"/>
              <a:t>with respect to professional looking.</a:t>
            </a:r>
          </a:p>
          <a:p>
            <a:endParaRPr lang="en-US" sz="1400" dirty="0"/>
          </a:p>
          <a:p>
            <a:r>
              <a:rPr lang="en-US" sz="1400" dirty="0" smtClean="0"/>
              <a:t>Handwriting is neat.								</a:t>
            </a:r>
            <a:r>
              <a:rPr lang="en-US" sz="1400" u="sng" dirty="0" smtClean="0"/>
              <a:t>	</a:t>
            </a:r>
            <a:r>
              <a:rPr lang="en-US" sz="1400" dirty="0" smtClean="0"/>
              <a:t>/5 pts.</a:t>
            </a:r>
          </a:p>
          <a:p>
            <a:endParaRPr lang="en-US" sz="1400" dirty="0"/>
          </a:p>
          <a:p>
            <a:r>
              <a:rPr lang="en-US" sz="1400" dirty="0" smtClean="0"/>
              <a:t>Grammatical errors = -1 </a:t>
            </a:r>
            <a:r>
              <a:rPr lang="en-US" sz="1400" dirty="0" err="1" smtClean="0"/>
              <a:t>pt</a:t>
            </a:r>
            <a:r>
              <a:rPr lang="en-US" sz="1400" dirty="0" smtClean="0"/>
              <a:t> each up to five points.				</a:t>
            </a:r>
            <a:r>
              <a:rPr lang="en-US" sz="1400" u="sng" dirty="0" smtClean="0"/>
              <a:t>	</a:t>
            </a:r>
            <a:r>
              <a:rPr lang="en-US" sz="1400" dirty="0" smtClean="0"/>
              <a:t>/5 pts.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7299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0 at 11.25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5" y="1058470"/>
            <a:ext cx="6742410" cy="737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9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303" y="98638"/>
            <a:ext cx="5461742" cy="70279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Earth’s Structure</a:t>
            </a:r>
            <a:endParaRPr lang="en-US" sz="4000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717" y="1212752"/>
            <a:ext cx="2079146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Oceanic Crust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717" y="1689240"/>
            <a:ext cx="2079146" cy="4798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Continental Crust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717" y="2163209"/>
            <a:ext cx="2079146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Lithosphere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717" y="2638697"/>
            <a:ext cx="2079146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Asthenosphere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717" y="3114185"/>
            <a:ext cx="2079146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Mesosphere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717" y="3589673"/>
            <a:ext cx="2079146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Outer Core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1717" y="4070151"/>
            <a:ext cx="2079146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Inner Core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0863" y="2169098"/>
            <a:ext cx="2075688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Upper Mantle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0863" y="2644586"/>
            <a:ext cx="2075688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Middle Mantle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0863" y="3120074"/>
            <a:ext cx="2075688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Lower Mantle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56551" y="2645135"/>
            <a:ext cx="2075688" cy="47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Convection Currents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1717" y="4546068"/>
            <a:ext cx="2596963" cy="144615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2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r>
              <a:rPr lang="en-US" sz="12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Name: </a:t>
            </a:r>
            <a:r>
              <a:rPr lang="en-US" sz="12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</a:t>
            </a:r>
            <a:endParaRPr lang="en-US" sz="12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2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r>
              <a:rPr lang="en-US" sz="12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Class:  </a:t>
            </a:r>
            <a:r>
              <a:rPr lang="en-US" sz="12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</a:t>
            </a:r>
          </a:p>
          <a:p>
            <a:r>
              <a:rPr lang="en-US" sz="12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         </a:t>
            </a:r>
          </a:p>
          <a:p>
            <a:r>
              <a:rPr lang="en-US" sz="12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Date:</a:t>
            </a:r>
            <a:r>
              <a:rPr lang="en-US" sz="12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¨</a:t>
            </a:r>
            <a:r>
              <a:rPr lang="en-US" sz="1200" b="1" dirty="0">
                <a:solidFill>
                  <a:srgbClr val="000000"/>
                </a:solidFill>
                <a:latin typeface="Copperplate Gothic Light"/>
                <a:cs typeface="Copperplate Gothic Light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  </a:t>
            </a:r>
            <a:r>
              <a:rPr lang="en-US" sz="12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</a:t>
            </a:r>
          </a:p>
          <a:p>
            <a:endParaRPr lang="en-US" sz="12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150371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3840" y="3974667"/>
            <a:ext cx="6505253" cy="16063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Lower Mantle: Mesosphere</a:t>
            </a:r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Thickness: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</a:t>
            </a:r>
          </a:p>
          <a:p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Composition: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	</a:t>
            </a:r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3841" y="5581969"/>
            <a:ext cx="6505253" cy="16063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Outer Core</a:t>
            </a:r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	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Inner Core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Thickness: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</a:t>
            </a:r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Thickness: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</a:t>
            </a:r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Composition: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</a:t>
            </a:r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Composition: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</a:t>
            </a:r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3840" y="754911"/>
            <a:ext cx="6505253" cy="16063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Crust</a:t>
            </a:r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				Thickness: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Composition: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	</a:t>
            </a:r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Upper Mantle: Lithosphere</a:t>
            </a:r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Thickness: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</a:t>
            </a:r>
          </a:p>
          <a:p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Composition: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	</a:t>
            </a:r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1717" y="2368365"/>
            <a:ext cx="6505253" cy="16063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Middle Mantle:  Asthenosphere</a:t>
            </a:r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Thickness: 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</a:t>
            </a:r>
          </a:p>
          <a:p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r>
              <a:rPr lang="en-US" sz="1400" b="1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Composition: </a:t>
            </a:r>
            <a:r>
              <a:rPr lang="en-US" sz="1400" b="1" u="sng" dirty="0" smtClean="0">
                <a:solidFill>
                  <a:srgbClr val="000000"/>
                </a:solidFill>
                <a:latin typeface="Copperplate Gothic Light"/>
                <a:cs typeface="Copperplate Gothic Light"/>
              </a:rPr>
              <a:t>					</a:t>
            </a:r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400" b="1" dirty="0" smtClean="0">
              <a:solidFill>
                <a:srgbClr val="000000"/>
              </a:solidFill>
              <a:latin typeface="Copperplate Gothic Light"/>
              <a:cs typeface="Copperplate Gothic Light"/>
            </a:endParaRPr>
          </a:p>
          <a:p>
            <a:endParaRPr lang="en-US" sz="1400" b="1" dirty="0">
              <a:solidFill>
                <a:srgbClr val="000000"/>
              </a:solidFill>
              <a:latin typeface="Copperplate Gothic Light"/>
              <a:cs typeface="Copperplate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273977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41</Words>
  <Application>Microsoft Macintosh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13</cp:revision>
  <cp:lastPrinted>2015-01-21T04:31:43Z</cp:lastPrinted>
  <dcterms:created xsi:type="dcterms:W3CDTF">2015-01-21T01:06:01Z</dcterms:created>
  <dcterms:modified xsi:type="dcterms:W3CDTF">2015-01-21T04:32:41Z</dcterms:modified>
</cp:coreProperties>
</file>