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43" d="100"/>
          <a:sy n="143" d="100"/>
        </p:scale>
        <p:origin x="576" y="29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C3E7B7-EEC7-AE4C-A326-063AB7A2869C}"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3413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3E7B7-EEC7-AE4C-A326-063AB7A2869C}"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167549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3E7B7-EEC7-AE4C-A326-063AB7A2869C}"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389367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3E7B7-EEC7-AE4C-A326-063AB7A2869C}"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26894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3E7B7-EEC7-AE4C-A326-063AB7A2869C}"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184052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C3E7B7-EEC7-AE4C-A326-063AB7A2869C}" type="datetimeFigureOut">
              <a:rPr lang="en-US" smtClean="0"/>
              <a:t>9/14/14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18299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C3E7B7-EEC7-AE4C-A326-063AB7A2869C}" type="datetimeFigureOut">
              <a:rPr lang="en-US" smtClean="0"/>
              <a:t>9/14/14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1486362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C3E7B7-EEC7-AE4C-A326-063AB7A2869C}" type="datetimeFigureOut">
              <a:rPr lang="en-US" smtClean="0"/>
              <a:t>9/14/14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60319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3E7B7-EEC7-AE4C-A326-063AB7A2869C}" type="datetimeFigureOut">
              <a:rPr lang="en-US" smtClean="0"/>
              <a:t>9/14/14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353781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3E7B7-EEC7-AE4C-A326-063AB7A2869C}" type="datetimeFigureOut">
              <a:rPr lang="en-US" smtClean="0"/>
              <a:t>9/14/14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60589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3E7B7-EEC7-AE4C-A326-063AB7A2869C}" type="datetimeFigureOut">
              <a:rPr lang="en-US" smtClean="0"/>
              <a:t>9/14/14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9B896-3767-724F-9668-839520C2EA45}" type="slidenum">
              <a:rPr lang="en-US" smtClean="0"/>
              <a:t>‹#›</a:t>
            </a:fld>
            <a:endParaRPr lang="en-US"/>
          </a:p>
        </p:txBody>
      </p:sp>
    </p:spTree>
    <p:extLst>
      <p:ext uri="{BB962C8B-B14F-4D97-AF65-F5344CB8AC3E}">
        <p14:creationId xmlns:p14="http://schemas.microsoft.com/office/powerpoint/2010/main" val="3650110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1C3E7B7-EEC7-AE4C-A326-063AB7A2869C}" type="datetimeFigureOut">
              <a:rPr lang="en-US" smtClean="0"/>
              <a:t>9/14/14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CE9B896-3767-724F-9668-839520C2EA45}" type="slidenum">
              <a:rPr lang="en-US" smtClean="0"/>
              <a:t>‹#›</a:t>
            </a:fld>
            <a:endParaRPr lang="en-US"/>
          </a:p>
        </p:txBody>
      </p:sp>
    </p:spTree>
    <p:extLst>
      <p:ext uri="{BB962C8B-B14F-4D97-AF65-F5344CB8AC3E}">
        <p14:creationId xmlns:p14="http://schemas.microsoft.com/office/powerpoint/2010/main" val="2624287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617159" y="1915172"/>
            <a:ext cx="3766044" cy="4304323"/>
            <a:chOff x="1531855" y="2788240"/>
            <a:chExt cx="3766044" cy="4304323"/>
          </a:xfrm>
        </p:grpSpPr>
        <p:pic>
          <p:nvPicPr>
            <p:cNvPr id="4" name="Picture 3"/>
            <p:cNvPicPr>
              <a:picLocks noChangeAspect="1"/>
            </p:cNvPicPr>
            <p:nvPr/>
          </p:nvPicPr>
          <p:blipFill>
            <a:blip r:embed="rId2"/>
            <a:stretch>
              <a:fillRect/>
            </a:stretch>
          </p:blipFill>
          <p:spPr>
            <a:xfrm>
              <a:off x="1531855" y="2894993"/>
              <a:ext cx="3766044" cy="4197570"/>
            </a:xfrm>
            <a:prstGeom prst="rect">
              <a:avLst/>
            </a:prstGeom>
          </p:spPr>
        </p:pic>
        <p:sp>
          <p:nvSpPr>
            <p:cNvPr id="5" name="TextBox 4"/>
            <p:cNvSpPr txBox="1"/>
            <p:nvPr/>
          </p:nvSpPr>
          <p:spPr>
            <a:xfrm>
              <a:off x="1634017" y="2788240"/>
              <a:ext cx="1146493" cy="430887"/>
            </a:xfrm>
            <a:prstGeom prst="rect">
              <a:avLst/>
            </a:prstGeom>
            <a:solidFill>
              <a:schemeClr val="bg1"/>
            </a:solidFill>
          </p:spPr>
          <p:txBody>
            <a:bodyPr wrap="none" rtlCol="0">
              <a:spAutoFit/>
            </a:bodyPr>
            <a:lstStyle/>
            <a:p>
              <a:r>
                <a:rPr lang="en-US" sz="1100" dirty="0" smtClean="0"/>
                <a:t>Geosynchronous</a:t>
              </a:r>
            </a:p>
            <a:p>
              <a:r>
                <a:rPr lang="en-US" sz="1100" dirty="0" smtClean="0"/>
                <a:t>Satellites</a:t>
              </a:r>
              <a:endParaRPr lang="en-US" sz="1100" dirty="0"/>
            </a:p>
          </p:txBody>
        </p:sp>
      </p:grpSp>
      <p:sp>
        <p:nvSpPr>
          <p:cNvPr id="6" name="Rectangle 5"/>
          <p:cNvSpPr/>
          <p:nvPr/>
        </p:nvSpPr>
        <p:spPr>
          <a:xfrm>
            <a:off x="293612" y="251162"/>
            <a:ext cx="6295751" cy="1661994"/>
          </a:xfrm>
          <a:prstGeom prst="rect">
            <a:avLst/>
          </a:prstGeom>
        </p:spPr>
        <p:txBody>
          <a:bodyPr wrap="square">
            <a:spAutoFit/>
          </a:bodyPr>
          <a:lstStyle/>
          <a:p>
            <a:r>
              <a:rPr lang="en-US" dirty="0" smtClean="0">
                <a:latin typeface="American Typewriter"/>
                <a:cs typeface="American Typewriter"/>
              </a:rPr>
              <a:t>Space Junk</a:t>
            </a:r>
          </a:p>
          <a:p>
            <a:endParaRPr lang="en-US" sz="1200" dirty="0"/>
          </a:p>
          <a:p>
            <a:r>
              <a:rPr lang="en-US" sz="1200" dirty="0" smtClean="0"/>
              <a:t>Source: National Geographic: Orbital Objects.  </a:t>
            </a:r>
          </a:p>
          <a:p>
            <a:r>
              <a:rPr lang="en-US" sz="1200" dirty="0" smtClean="0"/>
              <a:t>The </a:t>
            </a:r>
            <a:r>
              <a:rPr lang="en-US" sz="1200" dirty="0"/>
              <a:t>U.S. Space Surveillance Network uses radar to track more than 13,000 </a:t>
            </a:r>
            <a:r>
              <a:rPr lang="en-US" sz="1200" dirty="0" smtClean="0"/>
              <a:t>orbital objects--items </a:t>
            </a:r>
            <a:r>
              <a:rPr lang="en-US" sz="1200" dirty="0"/>
              <a:t>that are larger than four inches (ten centimeters). This celestial clutter includes everything from the International Space Station (ISS) and the Hubble Space Telescope to defunct satellites, rocket stages, or nuts and bolts left behind by astronauts. And there are millions of smaller, harder-to-track objects such as flecks of paint and bits of plastic.</a:t>
            </a:r>
          </a:p>
        </p:txBody>
      </p:sp>
      <p:sp>
        <p:nvSpPr>
          <p:cNvPr id="8" name="Rectangle 7"/>
          <p:cNvSpPr/>
          <p:nvPr/>
        </p:nvSpPr>
        <p:spPr>
          <a:xfrm>
            <a:off x="4546838" y="3065230"/>
            <a:ext cx="2195159" cy="1569660"/>
          </a:xfrm>
          <a:prstGeom prst="rect">
            <a:avLst/>
          </a:prstGeom>
        </p:spPr>
        <p:txBody>
          <a:bodyPr wrap="square">
            <a:spAutoFit/>
          </a:bodyPr>
          <a:lstStyle/>
          <a:p>
            <a:r>
              <a:rPr lang="en-US" sz="1200" dirty="0"/>
              <a:t>Satellites in </a:t>
            </a:r>
            <a:r>
              <a:rPr lang="en-US" sz="1200" b="1" dirty="0"/>
              <a:t>low-Earth orbit</a:t>
            </a:r>
            <a:r>
              <a:rPr lang="en-US" sz="1200" dirty="0"/>
              <a:t>, or LEO, stay within 500 </a:t>
            </a:r>
            <a:r>
              <a:rPr lang="en-US" sz="1200" dirty="0" smtClean="0"/>
              <a:t>and </a:t>
            </a:r>
            <a:r>
              <a:rPr lang="en-US" sz="1200" dirty="0"/>
              <a:t>travel extremely fast—17,000 </a:t>
            </a:r>
            <a:r>
              <a:rPr lang="en-US" sz="1200" dirty="0" smtClean="0"/>
              <a:t>mph or </a:t>
            </a:r>
            <a:r>
              <a:rPr lang="en-US" sz="1200" dirty="0"/>
              <a:t>more—to keep from being drawn back into Earth's atmosphere. Most satellites around Earth are found in the LEO range.</a:t>
            </a:r>
          </a:p>
        </p:txBody>
      </p:sp>
      <p:sp>
        <p:nvSpPr>
          <p:cNvPr id="9" name="Rectangle 8"/>
          <p:cNvSpPr/>
          <p:nvPr/>
        </p:nvSpPr>
        <p:spPr>
          <a:xfrm>
            <a:off x="161093" y="6236679"/>
            <a:ext cx="2796127" cy="1384995"/>
          </a:xfrm>
          <a:prstGeom prst="rect">
            <a:avLst/>
          </a:prstGeom>
        </p:spPr>
        <p:txBody>
          <a:bodyPr wrap="square">
            <a:spAutoFit/>
          </a:bodyPr>
          <a:lstStyle/>
          <a:p>
            <a:r>
              <a:rPr lang="en-US" sz="1200" dirty="0"/>
              <a:t>Other objects are sent much farther into space and placed in what is called </a:t>
            </a:r>
            <a:r>
              <a:rPr lang="en-US" sz="1200" b="1" dirty="0"/>
              <a:t>geosynchronous orbit</a:t>
            </a:r>
            <a:r>
              <a:rPr lang="en-US" sz="1200" dirty="0"/>
              <a:t>. This allows the satellite to match the Earth's rotation and "hover" over the same spot at all times. Weather and television satellites are generally in this category.</a:t>
            </a:r>
          </a:p>
        </p:txBody>
      </p:sp>
      <p:sp>
        <p:nvSpPr>
          <p:cNvPr id="10" name="Rectangle 9"/>
          <p:cNvSpPr/>
          <p:nvPr/>
        </p:nvSpPr>
        <p:spPr>
          <a:xfrm>
            <a:off x="3330211" y="6219495"/>
            <a:ext cx="2808261" cy="2862322"/>
          </a:xfrm>
          <a:prstGeom prst="rect">
            <a:avLst/>
          </a:prstGeom>
        </p:spPr>
        <p:txBody>
          <a:bodyPr wrap="square">
            <a:spAutoFit/>
          </a:bodyPr>
          <a:lstStyle/>
          <a:p>
            <a:r>
              <a:rPr lang="en-US" sz="1200" dirty="0"/>
              <a:t>Orbital debris, the technical term for nonfunctional and human-made space junk, includes not only whole, abandoned satellites, but also pieces of broken satellites, deployed rocket bodies, human waste, and other random objects, like the glove lost by astronaut Ed White during his historic 1965 spacewalk. The oldest known piece of orbital debris is the 1958 Vanguard 1 research satellite, which ceased all functions in 1964. One of the newest is a refrigerator-size ammonia reservoir released into its own orbit in July 2007, following a NASA decision that no other disposal options were feasible.</a:t>
            </a:r>
          </a:p>
        </p:txBody>
      </p:sp>
    </p:spTree>
    <p:extLst>
      <p:ext uri="{BB962C8B-B14F-4D97-AF65-F5344CB8AC3E}">
        <p14:creationId xmlns:p14="http://schemas.microsoft.com/office/powerpoint/2010/main" val="305992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3612" y="331091"/>
            <a:ext cx="6295751" cy="2585323"/>
          </a:xfrm>
          <a:prstGeom prst="rect">
            <a:avLst/>
          </a:prstGeom>
        </p:spPr>
        <p:txBody>
          <a:bodyPr wrap="square">
            <a:spAutoFit/>
          </a:bodyPr>
          <a:lstStyle/>
          <a:p>
            <a:r>
              <a:rPr lang="en-US" dirty="0" smtClean="0">
                <a:latin typeface="American Typewriter"/>
                <a:cs typeface="American Typewriter"/>
              </a:rPr>
              <a:t>Space Junk</a:t>
            </a:r>
          </a:p>
          <a:p>
            <a:endParaRPr lang="en-US" sz="1200" dirty="0"/>
          </a:p>
          <a:p>
            <a:r>
              <a:rPr lang="en-US" sz="1200" dirty="0"/>
              <a:t>Like satellites, LEO debris whizzes around the planet at 17,000 miles an hour (27,400 kilometers an hour) or more. The orbits of these objects differ in direction, orbital plane, and speed, however—meaning collisions are inevitable. At such speeds, termed hypervelocity, even a miniscule piece of junk presents a serious hazard for satellites, spacecraft, and spacewalking astronauts</a:t>
            </a:r>
            <a:r>
              <a:rPr lang="en-US" sz="1200" dirty="0" smtClean="0"/>
              <a:t>.</a:t>
            </a:r>
          </a:p>
          <a:p>
            <a:endParaRPr lang="en-US" sz="1200" dirty="0"/>
          </a:p>
          <a:p>
            <a:r>
              <a:rPr lang="en-US" sz="1200" dirty="0"/>
              <a:t>Gravitational pull will ensure that anything we've ever put in orbit will eventually make its way back to Earth. And though thus far no one has ever been killed by reentering space debris, NASA estimates on average one piece returns to Earth each day</a:t>
            </a:r>
            <a:r>
              <a:rPr lang="en-US" sz="1200" dirty="0" smtClean="0"/>
              <a:t>.</a:t>
            </a:r>
          </a:p>
          <a:p>
            <a:endParaRPr lang="en-US" sz="1200" dirty="0"/>
          </a:p>
          <a:p>
            <a:r>
              <a:rPr lang="en-US" sz="1200" dirty="0"/>
              <a:t>NASA and other national space agencies have identified orbital debris as a serious problem and are currently devising plans to mitigate existing space junk and curb future debris.</a:t>
            </a:r>
          </a:p>
        </p:txBody>
      </p:sp>
      <p:pic>
        <p:nvPicPr>
          <p:cNvPr id="2" name="Picture 1"/>
          <p:cNvPicPr>
            <a:picLocks noChangeAspect="1"/>
          </p:cNvPicPr>
          <p:nvPr/>
        </p:nvPicPr>
        <p:blipFill>
          <a:blip r:embed="rId2"/>
          <a:stretch>
            <a:fillRect/>
          </a:stretch>
        </p:blipFill>
        <p:spPr>
          <a:xfrm>
            <a:off x="320255" y="3543479"/>
            <a:ext cx="6450998" cy="5097691"/>
          </a:xfrm>
          <a:prstGeom prst="rect">
            <a:avLst/>
          </a:prstGeom>
        </p:spPr>
      </p:pic>
    </p:spTree>
    <p:extLst>
      <p:ext uri="{BB962C8B-B14F-4D97-AF65-F5344CB8AC3E}">
        <p14:creationId xmlns:p14="http://schemas.microsoft.com/office/powerpoint/2010/main" val="283489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TotalTime>
  <Words>449</Words>
  <Application>Microsoft Macintosh PowerPoint</Application>
  <PresentationFormat>On-screen Show (4:3)</PresentationFormat>
  <Paragraphs>16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Wach</dc:creator>
  <cp:lastModifiedBy>Mike Wach</cp:lastModifiedBy>
  <cp:revision>2</cp:revision>
  <dcterms:created xsi:type="dcterms:W3CDTF">2014-09-15T03:27:20Z</dcterms:created>
  <dcterms:modified xsi:type="dcterms:W3CDTF">2014-09-15T03:43:53Z</dcterms:modified>
</cp:coreProperties>
</file>