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8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1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8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7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5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7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6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6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6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7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8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2389C-B901-AF49-93A1-A82FE619AF05}" type="datetimeFigureOut">
              <a:rPr lang="en-US" smtClean="0"/>
              <a:t>9/6/16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CF86-B1E7-C640-ABE0-F47AF6B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9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54125" y="857250"/>
            <a:ext cx="1079500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06525" y="3644900"/>
            <a:ext cx="1079500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68375" y="850900"/>
            <a:ext cx="1651000" cy="1079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5400000">
            <a:off x="1120775" y="3644900"/>
            <a:ext cx="1651000" cy="1079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54125" y="3644900"/>
            <a:ext cx="1365250" cy="1079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13075" y="1269999"/>
            <a:ext cx="260350" cy="263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8125" y="1263648"/>
            <a:ext cx="260350" cy="263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16100" y="2803524"/>
            <a:ext cx="260350" cy="263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816100" y="5305423"/>
            <a:ext cx="260350" cy="263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68300" y="1374773"/>
            <a:ext cx="4775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86349" y="338136"/>
            <a:ext cx="2136775" cy="207327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238749" y="3224211"/>
            <a:ext cx="2136775" cy="207327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952625" y="4194173"/>
            <a:ext cx="334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952625" y="2936875"/>
            <a:ext cx="0" cy="25368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4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07596" y="857250"/>
            <a:ext cx="1079500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46029" y="3644900"/>
            <a:ext cx="1079500" cy="10795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21846" y="850900"/>
            <a:ext cx="1651000" cy="1079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5400000">
            <a:off x="860279" y="3644900"/>
            <a:ext cx="1651000" cy="1079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93629" y="3644900"/>
            <a:ext cx="1365250" cy="10795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66546" y="1269999"/>
            <a:ext cx="260350" cy="263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1596" y="1263648"/>
            <a:ext cx="260350" cy="263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55604" y="2803524"/>
            <a:ext cx="260350" cy="263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71885" y="5305423"/>
            <a:ext cx="260350" cy="263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1771" y="1374773"/>
            <a:ext cx="4775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939820" y="338136"/>
            <a:ext cx="2136775" cy="207327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978253" y="3224211"/>
            <a:ext cx="2136775" cy="2073273"/>
          </a:xfrm>
          <a:prstGeom prst="ellipse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692129" y="4194173"/>
            <a:ext cx="334327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692129" y="2936875"/>
            <a:ext cx="0" cy="253682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076595" y="115252"/>
            <a:ext cx="2067405" cy="304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Spring Tide</a:t>
            </a:r>
          </a:p>
          <a:p>
            <a:endParaRPr lang="en-US" u="sng" dirty="0" smtClean="0"/>
          </a:p>
          <a:p>
            <a:r>
              <a:rPr lang="en-US" sz="1200" dirty="0" smtClean="0"/>
              <a:t>Gravity of moon and sun pull in the same direction.</a:t>
            </a:r>
          </a:p>
          <a:p>
            <a:endParaRPr lang="en-US" sz="1200" dirty="0"/>
          </a:p>
          <a:p>
            <a:r>
              <a:rPr lang="en-US" sz="1200" dirty="0" smtClean="0"/>
              <a:t>On full moon and new moon, the high tides are very high, and the low tides are very low.</a:t>
            </a:r>
          </a:p>
          <a:p>
            <a:endParaRPr lang="en-US" sz="1200" dirty="0"/>
          </a:p>
          <a:p>
            <a:r>
              <a:rPr lang="en-US" sz="1200" dirty="0" smtClean="0"/>
              <a:t>The combined gravitational force of the moon and sun produce a tide with the greatest difference between the day’s high and low tides.</a:t>
            </a: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7076595" y="3231381"/>
            <a:ext cx="2067405" cy="304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Neap Tide</a:t>
            </a:r>
          </a:p>
          <a:p>
            <a:endParaRPr lang="en-US" u="sng" dirty="0" smtClean="0"/>
          </a:p>
          <a:p>
            <a:r>
              <a:rPr lang="en-US" sz="1200" dirty="0" smtClean="0"/>
              <a:t>Gravity of moon and sun pull at right angle of each other.</a:t>
            </a:r>
          </a:p>
          <a:p>
            <a:endParaRPr lang="en-US" sz="1200" dirty="0"/>
          </a:p>
          <a:p>
            <a:r>
              <a:rPr lang="en-US" sz="1200" dirty="0" smtClean="0"/>
              <a:t>On first quarter moon and third quarter moon, the high tides are medium, and the low tides are medium.</a:t>
            </a:r>
          </a:p>
          <a:p>
            <a:endParaRPr lang="en-US" sz="1200" dirty="0"/>
          </a:p>
          <a:p>
            <a:r>
              <a:rPr lang="en-US" sz="1200" dirty="0" smtClean="0"/>
              <a:t>The combined gravitational force of the moon and sun produce a tide with the least difference between the day’s high and low tides.</a:t>
            </a:r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866546" y="589576"/>
            <a:ext cx="1123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New Moon</a:t>
            </a:r>
            <a:endParaRPr lang="en-US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947" y="585242"/>
            <a:ext cx="1123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Full Moon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993628" y="140903"/>
            <a:ext cx="325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Moon, Earth and Sun in Direct Alignment</a:t>
            </a:r>
            <a:endParaRPr lang="en-US" b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993628" y="2427950"/>
            <a:ext cx="3255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Moon, Earth and Sun at Right-Angle Alignment</a:t>
            </a:r>
            <a:endParaRPr lang="en-US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258973" y="2803524"/>
            <a:ext cx="1520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First Quarter Moon</a:t>
            </a:r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2358879" y="5301172"/>
            <a:ext cx="1520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Third Quarter Moon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1420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152</Words>
  <Application>Microsoft Macintosh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2</cp:revision>
  <cp:lastPrinted>2016-09-07T02:12:51Z</cp:lastPrinted>
  <dcterms:created xsi:type="dcterms:W3CDTF">2016-09-07T01:56:45Z</dcterms:created>
  <dcterms:modified xsi:type="dcterms:W3CDTF">2016-09-07T02:13:05Z</dcterms:modified>
</cp:coreProperties>
</file>